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1"/>
  </p:notesMasterIdLst>
  <p:sldIdLst>
    <p:sldId id="256" r:id="rId5"/>
    <p:sldId id="327" r:id="rId6"/>
    <p:sldId id="328" r:id="rId7"/>
    <p:sldId id="331" r:id="rId8"/>
    <p:sldId id="332" r:id="rId9"/>
    <p:sldId id="279" r:id="rId10"/>
    <p:sldId id="305" r:id="rId11"/>
    <p:sldId id="308" r:id="rId12"/>
    <p:sldId id="333" r:id="rId13"/>
    <p:sldId id="306" r:id="rId14"/>
    <p:sldId id="307" r:id="rId15"/>
    <p:sldId id="298" r:id="rId16"/>
    <p:sldId id="262" r:id="rId17"/>
    <p:sldId id="264" r:id="rId18"/>
    <p:sldId id="329" r:id="rId19"/>
    <p:sldId id="330" r:id="rId20"/>
    <p:sldId id="311" r:id="rId21"/>
    <p:sldId id="310" r:id="rId22"/>
    <p:sldId id="309" r:id="rId23"/>
    <p:sldId id="334" r:id="rId24"/>
    <p:sldId id="266" r:id="rId25"/>
    <p:sldId id="312" r:id="rId26"/>
    <p:sldId id="313" r:id="rId27"/>
    <p:sldId id="335" r:id="rId28"/>
    <p:sldId id="336" r:id="rId29"/>
    <p:sldId id="314" r:id="rId30"/>
    <p:sldId id="340" r:id="rId31"/>
    <p:sldId id="348" r:id="rId32"/>
    <p:sldId id="280" r:id="rId33"/>
    <p:sldId id="315" r:id="rId34"/>
    <p:sldId id="317" r:id="rId35"/>
    <p:sldId id="323" r:id="rId36"/>
    <p:sldId id="318" r:id="rId37"/>
    <p:sldId id="319" r:id="rId38"/>
    <p:sldId id="320" r:id="rId39"/>
    <p:sldId id="337" r:id="rId40"/>
    <p:sldId id="346" r:id="rId41"/>
    <p:sldId id="347" r:id="rId42"/>
    <p:sldId id="301" r:id="rId43"/>
    <p:sldId id="325" r:id="rId44"/>
    <p:sldId id="271" r:id="rId45"/>
    <p:sldId id="316" r:id="rId46"/>
    <p:sldId id="342" r:id="rId47"/>
    <p:sldId id="344" r:id="rId48"/>
    <p:sldId id="322" r:id="rId49"/>
    <p:sldId id="345" r:id="rId50"/>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E2107E"/>
    <a:srgbClr val="CC0099"/>
    <a:srgbClr val="FF3399"/>
    <a:srgbClr val="9EFF29"/>
    <a:srgbClr val="0000CC"/>
    <a:srgbClr val="FF2549"/>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83646-A657-06EE-5597-2198410981FB}" v="476" dt="2023-09-02T19:49:01.441"/>
    <p1510:client id="{1B3ECA9E-3D81-548C-C6AC-0B0233EBC58F}" v="386" dt="2021-08-30T09:47:56.137"/>
    <p1510:client id="{3C4445B1-4D4A-25D5-32FC-DD7727F5D007}" v="746" dt="2023-09-02T18:04:45.962"/>
    <p1510:client id="{445B62C4-C82C-CBC6-26EA-03E9354E05CC}" v="795" dt="2023-09-02T16:36:45.461"/>
    <p1510:client id="{4C86BF50-34AA-0E4E-DB13-D7D0E52EDD36}" v="127" dt="2021-08-30T09:59:09.319"/>
    <p1510:client id="{5177F529-94F2-7488-EBB6-0997405EC6F0}" v="1" dt="2023-09-02T19:52:03.747"/>
    <p1510:client id="{528DECDA-DE24-D9A5-BAC3-47B80D68B447}" v="1" dt="2023-08-30T17:34:01.842"/>
    <p1510:client id="{5363D84F-0B3A-7B61-3370-A07774C60E34}" v="838" dt="2023-09-02T19:05:23.274"/>
    <p1510:client id="{5CFB814C-1ED5-4713-8EE7-69B2E99F1A10}" v="100" dt="2023-09-04T06:51:52.278"/>
    <p1510:client id="{78797DC0-99F7-C74A-875C-C534F4F615DD}" v="111" dt="2021-08-30T10:22:20.210"/>
    <p1510:client id="{7D516167-76FE-226A-D4F1-5777117BE5BF}" v="2" dt="2023-09-02T20:08:54.434"/>
    <p1510:client id="{83CE161A-5E03-1352-D469-73E0F5526C75}" v="64" dt="2021-08-31T16:45:10.689"/>
    <p1510:client id="{888A12E1-8C88-1A72-EF5A-5C7D61AF1E68}" v="1" dt="2023-09-05T19:18:31.868"/>
    <p1510:client id="{9F7E4899-A34B-9E74-8D4E-2521A0F42FA9}" v="1749" dt="2023-09-03T06:52:46.795"/>
    <p1510:client id="{B0B3C78F-9B2F-323D-B252-5E2362718719}" v="217" dt="2021-08-30T10:37:26.691"/>
    <p1510:client id="{D54D791B-6DBD-EBBF-B9E1-ACFD87624897}" v="369" dt="2023-09-05T19:10:47.886"/>
    <p1510:client id="{D6883F37-B13F-4075-0BED-D25CE12CBD5E}" v="45" dt="2021-08-30T07:07:14.757"/>
    <p1510:client id="{DA710AA1-60DA-D468-D5C7-F977B7D133FA}" v="30" dt="2023-08-30T17:32:29.997"/>
    <p1510:client id="{E0FA3D3A-09F0-E021-3F3E-2A97FE6D90C0}" v="3" dt="2022-09-01T11:51:51.309"/>
    <p1510:client id="{E141D392-A07C-2595-6AED-3587EE90FDC3}" v="175" dt="2021-08-30T10:48:28.822"/>
    <p1510:client id="{E6BC0312-3BF6-9C6E-DE3E-671B57981E44}" v="60" dt="2021-08-31T14:05:42.283"/>
    <p1510:client id="{F4841C18-4707-F23E-3494-3382E0D540A4}" v="158" dt="2021-08-30T12:13:35.125"/>
    <p1510:client id="{F55B23EF-EC0F-CF71-49E5-51A08D9539D6}" v="23" dt="2023-09-07T06:41:5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42"/>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0B16E1-66E4-410A-B3C8-A03A6F4E7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481A7BA3-77E5-443C-82FA-9A1FF71EE7F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AEED671-39AE-4731-A6EB-BB560E41E09F}" type="datetimeFigureOut">
              <a:rPr lang="en-US"/>
              <a:pPr>
                <a:defRPr/>
              </a:pPr>
              <a:t>9/6/2023</a:t>
            </a:fld>
            <a:endParaRPr lang="en-US"/>
          </a:p>
        </p:txBody>
      </p:sp>
      <p:sp>
        <p:nvSpPr>
          <p:cNvPr id="4" name="Slide Image Placeholder 3">
            <a:extLst>
              <a:ext uri="{FF2B5EF4-FFF2-40B4-BE49-F238E27FC236}">
                <a16:creationId xmlns:a16="http://schemas.microsoft.com/office/drawing/2014/main" id="{639EAD0A-AE66-4C3E-83FF-250980AD17B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269CBBC-9761-4A6E-BDAA-FCD31FA9BAF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896C563-B834-47D1-BA71-4C26507B047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647AF113-69F6-4CE3-8210-1D814E8C539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7D534C4-2A75-448C-A3B8-5D639876E12D}" type="slidenum">
              <a:rPr lang="en-US" altLang="sl-SI"/>
              <a:pPr/>
              <a:t>‹#›</a:t>
            </a:fld>
            <a:endParaRPr lang="en-US" alt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7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4575" y="3588779"/>
            <a:ext cx="7956755" cy="1907459"/>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659195" y="5515900"/>
            <a:ext cx="6762135" cy="904568"/>
          </a:xfrm>
        </p:spPr>
        <p:txBody>
          <a:bodyPr>
            <a:normAutofit/>
          </a:bodyPr>
          <a:lstStyle>
            <a:lvl1pPr marL="0" indent="0" algn="r">
              <a:buNone/>
              <a:defRPr sz="2800" b="0" i="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33165B13-9417-4869-BD68-27A73F26A0CE}"/>
              </a:ext>
            </a:extLst>
          </p:cNvPr>
          <p:cNvSpPr>
            <a:spLocks noGrp="1"/>
          </p:cNvSpPr>
          <p:nvPr>
            <p:ph type="dt" sz="half" idx="10"/>
          </p:nvPr>
        </p:nvSpPr>
        <p:spPr/>
        <p:txBody>
          <a:bodyPr/>
          <a:lstStyle>
            <a:lvl1pPr>
              <a:defRPr/>
            </a:lvl1pPr>
          </a:lstStyle>
          <a:p>
            <a:pPr>
              <a:defRPr/>
            </a:pPr>
            <a:fld id="{89D3A8EB-91F3-4A15-B647-98EDB5FF66D4}" type="datetimeFigureOut">
              <a:rPr lang="en-US"/>
              <a:pPr>
                <a:defRPr/>
              </a:pPr>
              <a:t>9/6/2023</a:t>
            </a:fld>
            <a:endParaRPr lang="en-US"/>
          </a:p>
        </p:txBody>
      </p:sp>
      <p:sp>
        <p:nvSpPr>
          <p:cNvPr id="5" name="Footer Placeholder 4">
            <a:extLst>
              <a:ext uri="{FF2B5EF4-FFF2-40B4-BE49-F238E27FC236}">
                <a16:creationId xmlns:a16="http://schemas.microsoft.com/office/drawing/2014/main" id="{912174FD-DB18-477F-A7D5-3949311247E9}"/>
              </a:ext>
            </a:extLst>
          </p:cNvPr>
          <p:cNvSpPr>
            <a:spLocks noGrp="1"/>
          </p:cNvSpPr>
          <p:nvPr>
            <p:ph type="ftr" sz="quarter" idx="11"/>
          </p:nvPr>
        </p:nvSpPr>
        <p:spPr/>
        <p:txBody>
          <a:bodyPr/>
          <a:lstStyle>
            <a:lvl1pPr>
              <a:defRPr dirty="0"/>
            </a:lvl1pPr>
          </a:lstStyle>
          <a:p>
            <a:pPr>
              <a:defRPr/>
            </a:pPr>
            <a:endParaRPr lang="en-US"/>
          </a:p>
        </p:txBody>
      </p:sp>
      <p:sp>
        <p:nvSpPr>
          <p:cNvPr id="6" name="Slide Number Placeholder 5">
            <a:extLst>
              <a:ext uri="{FF2B5EF4-FFF2-40B4-BE49-F238E27FC236}">
                <a16:creationId xmlns:a16="http://schemas.microsoft.com/office/drawing/2014/main" id="{BB1A9719-55F6-4364-A4E0-ACF31F0EF7A0}"/>
              </a:ext>
            </a:extLst>
          </p:cNvPr>
          <p:cNvSpPr>
            <a:spLocks noGrp="1"/>
          </p:cNvSpPr>
          <p:nvPr>
            <p:ph type="sldNum" sz="quarter" idx="12"/>
          </p:nvPr>
        </p:nvSpPr>
        <p:spPr/>
        <p:txBody>
          <a:bodyPr/>
          <a:lstStyle>
            <a:lvl1pPr>
              <a:defRPr/>
            </a:lvl1pPr>
          </a:lstStyle>
          <a:p>
            <a:fld id="{C96D1DD5-AB68-4774-BE64-73B7C226735A}" type="slidenum">
              <a:rPr lang="en-US" altLang="sl-SI"/>
              <a:pPr/>
              <a:t>‹#›</a:t>
            </a:fld>
            <a:endParaRPr lang="en-US" altLang="sl-SI"/>
          </a:p>
        </p:txBody>
      </p:sp>
    </p:spTree>
    <p:extLst>
      <p:ext uri="{BB962C8B-B14F-4D97-AF65-F5344CB8AC3E}">
        <p14:creationId xmlns:p14="http://schemas.microsoft.com/office/powerpoint/2010/main" val="8336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16EBB76-D48F-49FE-A845-80AE521CB97F}"/>
              </a:ext>
            </a:extLst>
          </p:cNvPr>
          <p:cNvSpPr>
            <a:spLocks noGrp="1"/>
          </p:cNvSpPr>
          <p:nvPr>
            <p:ph type="dt" sz="half" idx="10"/>
          </p:nvPr>
        </p:nvSpPr>
        <p:spPr/>
        <p:txBody>
          <a:bodyPr/>
          <a:lstStyle>
            <a:lvl1pPr>
              <a:defRPr/>
            </a:lvl1pPr>
          </a:lstStyle>
          <a:p>
            <a:pPr>
              <a:defRPr/>
            </a:pPr>
            <a:fld id="{7511498E-B66C-4A07-A1AA-0E1BC9195557}" type="datetimeFigureOut">
              <a:rPr lang="en-US"/>
              <a:pPr>
                <a:defRPr/>
              </a:pPr>
              <a:t>9/6/2023</a:t>
            </a:fld>
            <a:endParaRPr lang="en-US"/>
          </a:p>
        </p:txBody>
      </p:sp>
      <p:sp>
        <p:nvSpPr>
          <p:cNvPr id="6" name="Footer Placeholder 4">
            <a:extLst>
              <a:ext uri="{FF2B5EF4-FFF2-40B4-BE49-F238E27FC236}">
                <a16:creationId xmlns:a16="http://schemas.microsoft.com/office/drawing/2014/main" id="{2330E8FF-7D9F-414D-BDC9-7329C4DB0A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719D37-0349-4079-9A4C-B33571B365EC}"/>
              </a:ext>
            </a:extLst>
          </p:cNvPr>
          <p:cNvSpPr>
            <a:spLocks noGrp="1"/>
          </p:cNvSpPr>
          <p:nvPr>
            <p:ph type="sldNum" sz="quarter" idx="12"/>
          </p:nvPr>
        </p:nvSpPr>
        <p:spPr/>
        <p:txBody>
          <a:bodyPr/>
          <a:lstStyle>
            <a:lvl1pPr>
              <a:defRPr/>
            </a:lvl1pPr>
          </a:lstStyle>
          <a:p>
            <a:fld id="{F6043FD4-DD59-49D0-8B18-F37582585671}" type="slidenum">
              <a:rPr lang="en-US" altLang="sl-SI"/>
              <a:pPr/>
              <a:t>‹#›</a:t>
            </a:fld>
            <a:endParaRPr lang="en-US" altLang="sl-SI"/>
          </a:p>
        </p:txBody>
      </p:sp>
    </p:spTree>
    <p:extLst>
      <p:ext uri="{BB962C8B-B14F-4D97-AF65-F5344CB8AC3E}">
        <p14:creationId xmlns:p14="http://schemas.microsoft.com/office/powerpoint/2010/main" val="59785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8BF88-8A73-426E-A2D2-C58588498AFE}"/>
              </a:ext>
            </a:extLst>
          </p:cNvPr>
          <p:cNvSpPr>
            <a:spLocks noGrp="1"/>
          </p:cNvSpPr>
          <p:nvPr>
            <p:ph type="dt" sz="half" idx="10"/>
          </p:nvPr>
        </p:nvSpPr>
        <p:spPr/>
        <p:txBody>
          <a:bodyPr/>
          <a:lstStyle>
            <a:lvl1pPr>
              <a:defRPr/>
            </a:lvl1pPr>
          </a:lstStyle>
          <a:p>
            <a:pPr>
              <a:defRPr/>
            </a:pPr>
            <a:fld id="{62BAA1DB-60E2-4F84-94C0-2E45BB4368E5}" type="datetimeFigureOut">
              <a:rPr lang="en-US"/>
              <a:pPr>
                <a:defRPr/>
              </a:pPr>
              <a:t>9/6/2023</a:t>
            </a:fld>
            <a:endParaRPr lang="en-US"/>
          </a:p>
        </p:txBody>
      </p:sp>
      <p:sp>
        <p:nvSpPr>
          <p:cNvPr id="5" name="Footer Placeholder 4">
            <a:extLst>
              <a:ext uri="{FF2B5EF4-FFF2-40B4-BE49-F238E27FC236}">
                <a16:creationId xmlns:a16="http://schemas.microsoft.com/office/drawing/2014/main" id="{5E6B08BD-C28C-4BEB-8F42-341B88DE2F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702DB4-55E6-4E75-8C65-0656C476E830}"/>
              </a:ext>
            </a:extLst>
          </p:cNvPr>
          <p:cNvSpPr>
            <a:spLocks noGrp="1"/>
          </p:cNvSpPr>
          <p:nvPr>
            <p:ph type="sldNum" sz="quarter" idx="12"/>
          </p:nvPr>
        </p:nvSpPr>
        <p:spPr/>
        <p:txBody>
          <a:bodyPr/>
          <a:lstStyle>
            <a:lvl1pPr>
              <a:defRPr/>
            </a:lvl1pPr>
          </a:lstStyle>
          <a:p>
            <a:fld id="{0C34D8D1-3014-49FF-BD57-A1718430057B}" type="slidenum">
              <a:rPr lang="en-US" altLang="sl-SI"/>
              <a:pPr/>
              <a:t>‹#›</a:t>
            </a:fld>
            <a:endParaRPr lang="en-US" altLang="sl-SI"/>
          </a:p>
        </p:txBody>
      </p:sp>
    </p:spTree>
    <p:extLst>
      <p:ext uri="{BB962C8B-B14F-4D97-AF65-F5344CB8AC3E}">
        <p14:creationId xmlns:p14="http://schemas.microsoft.com/office/powerpoint/2010/main" val="213683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C0BF24A-BEDC-4F4F-B16A-4625B80194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0163" y="3167063"/>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78187076-6A65-489F-8C2F-CD075FFC8FBF}"/>
              </a:ext>
            </a:extLst>
          </p:cNvPr>
          <p:cNvSpPr>
            <a:spLocks noGrp="1"/>
          </p:cNvSpPr>
          <p:nvPr>
            <p:ph type="dt" sz="half" idx="10"/>
          </p:nvPr>
        </p:nvSpPr>
        <p:spPr/>
        <p:txBody>
          <a:bodyPr/>
          <a:lstStyle>
            <a:lvl1pPr>
              <a:defRPr/>
            </a:lvl1pPr>
          </a:lstStyle>
          <a:p>
            <a:pPr>
              <a:defRPr/>
            </a:pPr>
            <a:fld id="{59AB0366-598A-4473-A809-7778AC69E1C0}" type="datetimeFigureOut">
              <a:rPr lang="en-US"/>
              <a:pPr>
                <a:defRPr/>
              </a:pPr>
              <a:t>9/6/2023</a:t>
            </a:fld>
            <a:endParaRPr lang="en-US"/>
          </a:p>
        </p:txBody>
      </p:sp>
      <p:sp>
        <p:nvSpPr>
          <p:cNvPr id="6" name="Footer Placeholder 4">
            <a:extLst>
              <a:ext uri="{FF2B5EF4-FFF2-40B4-BE49-F238E27FC236}">
                <a16:creationId xmlns:a16="http://schemas.microsoft.com/office/drawing/2014/main" id="{96F51DC0-50BE-4D53-A110-7D1A0753CC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873A9E-7821-43F5-B77A-BD3E622E54E6}"/>
              </a:ext>
            </a:extLst>
          </p:cNvPr>
          <p:cNvSpPr>
            <a:spLocks noGrp="1"/>
          </p:cNvSpPr>
          <p:nvPr>
            <p:ph type="sldNum" sz="quarter" idx="12"/>
          </p:nvPr>
        </p:nvSpPr>
        <p:spPr/>
        <p:txBody>
          <a:bodyPr/>
          <a:lstStyle>
            <a:lvl1pPr>
              <a:defRPr/>
            </a:lvl1pPr>
          </a:lstStyle>
          <a:p>
            <a:fld id="{C7D094B9-B027-4428-944F-9B8C009232B0}" type="slidenum">
              <a:rPr lang="en-US" altLang="sl-SI"/>
              <a:pPr/>
              <a:t>‹#›</a:t>
            </a:fld>
            <a:endParaRPr lang="en-US" altLang="sl-SI"/>
          </a:p>
        </p:txBody>
      </p:sp>
    </p:spTree>
    <p:extLst>
      <p:ext uri="{BB962C8B-B14F-4D97-AF65-F5344CB8AC3E}">
        <p14:creationId xmlns:p14="http://schemas.microsoft.com/office/powerpoint/2010/main" val="350791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696" y="1282343"/>
            <a:ext cx="8259098" cy="1018035"/>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63714" y="2310581"/>
            <a:ext cx="8246070" cy="4060721"/>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6AA35BD-F1AE-48CC-9FBE-62556ACE7603}"/>
              </a:ext>
            </a:extLst>
          </p:cNvPr>
          <p:cNvSpPr>
            <a:spLocks noGrp="1"/>
          </p:cNvSpPr>
          <p:nvPr>
            <p:ph type="dt" sz="half" idx="10"/>
          </p:nvPr>
        </p:nvSpPr>
        <p:spPr/>
        <p:txBody>
          <a:bodyPr/>
          <a:lstStyle>
            <a:lvl1pPr>
              <a:defRPr/>
            </a:lvl1pPr>
          </a:lstStyle>
          <a:p>
            <a:pPr>
              <a:defRPr/>
            </a:pPr>
            <a:fld id="{BDC4B6FA-C45C-4D0F-9C8A-406420C66CD5}" type="datetimeFigureOut">
              <a:rPr lang="en-US"/>
              <a:pPr>
                <a:defRPr/>
              </a:pPr>
              <a:t>9/6/2023</a:t>
            </a:fld>
            <a:endParaRPr lang="en-US"/>
          </a:p>
        </p:txBody>
      </p:sp>
      <p:sp>
        <p:nvSpPr>
          <p:cNvPr id="5" name="Footer Placeholder 4">
            <a:extLst>
              <a:ext uri="{FF2B5EF4-FFF2-40B4-BE49-F238E27FC236}">
                <a16:creationId xmlns:a16="http://schemas.microsoft.com/office/drawing/2014/main" id="{374043D9-3FEB-4AC2-9AFA-89896325CE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AFEE94-0D62-494E-A62F-711906E76FD9}"/>
              </a:ext>
            </a:extLst>
          </p:cNvPr>
          <p:cNvSpPr>
            <a:spLocks noGrp="1"/>
          </p:cNvSpPr>
          <p:nvPr>
            <p:ph type="sldNum" sz="quarter" idx="12"/>
          </p:nvPr>
        </p:nvSpPr>
        <p:spPr/>
        <p:txBody>
          <a:bodyPr/>
          <a:lstStyle>
            <a:lvl1pPr>
              <a:defRPr/>
            </a:lvl1pPr>
          </a:lstStyle>
          <a:p>
            <a:fld id="{AED47A15-DA1F-4AC6-B438-3F825E073DD9}" type="slidenum">
              <a:rPr lang="en-US" altLang="sl-SI"/>
              <a:pPr/>
              <a:t>‹#›</a:t>
            </a:fld>
            <a:endParaRPr lang="en-US" altLang="sl-SI"/>
          </a:p>
        </p:txBody>
      </p:sp>
    </p:spTree>
    <p:extLst>
      <p:ext uri="{BB962C8B-B14F-4D97-AF65-F5344CB8AC3E}">
        <p14:creationId xmlns:p14="http://schemas.microsoft.com/office/powerpoint/2010/main" val="202142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l="-19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64" y="591210"/>
            <a:ext cx="6305833" cy="967132"/>
          </a:xfrm>
        </p:spPr>
        <p:txBody>
          <a:bodyPr>
            <a:normAutofit/>
          </a:bodyPr>
          <a:lstStyle>
            <a:lvl1pPr algn="l">
              <a:defRPr sz="360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79323" y="1569915"/>
            <a:ext cx="6327059" cy="468141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FA79C4-DE0A-4BBD-B7AD-3C3ACE76A58F}"/>
              </a:ext>
            </a:extLst>
          </p:cNvPr>
          <p:cNvSpPr>
            <a:spLocks noGrp="1"/>
          </p:cNvSpPr>
          <p:nvPr>
            <p:ph type="dt" sz="half" idx="10"/>
          </p:nvPr>
        </p:nvSpPr>
        <p:spPr/>
        <p:txBody>
          <a:bodyPr/>
          <a:lstStyle>
            <a:lvl1pPr>
              <a:defRPr/>
            </a:lvl1pPr>
          </a:lstStyle>
          <a:p>
            <a:pPr>
              <a:defRPr/>
            </a:pPr>
            <a:fld id="{7A6E7D31-BC59-402C-B60B-4FD2B108029F}" type="datetimeFigureOut">
              <a:rPr lang="en-US"/>
              <a:pPr>
                <a:defRPr/>
              </a:pPr>
              <a:t>9/6/2023</a:t>
            </a:fld>
            <a:endParaRPr lang="en-US"/>
          </a:p>
        </p:txBody>
      </p:sp>
      <p:sp>
        <p:nvSpPr>
          <p:cNvPr id="5" name="Footer Placeholder 4">
            <a:extLst>
              <a:ext uri="{FF2B5EF4-FFF2-40B4-BE49-F238E27FC236}">
                <a16:creationId xmlns:a16="http://schemas.microsoft.com/office/drawing/2014/main" id="{431F25CF-2B59-4577-96D0-FA7D0CD2BFF0}"/>
              </a:ext>
            </a:extLst>
          </p:cNvPr>
          <p:cNvSpPr>
            <a:spLocks noGrp="1"/>
          </p:cNvSpPr>
          <p:nvPr>
            <p:ph type="ftr" sz="quarter" idx="11"/>
          </p:nvPr>
        </p:nvSpPr>
        <p:spPr/>
        <p:txBody>
          <a:bodyPr/>
          <a:lstStyle>
            <a:lvl1pPr>
              <a:defRPr dirty="0"/>
            </a:lvl1pPr>
          </a:lstStyle>
          <a:p>
            <a:pPr>
              <a:defRPr/>
            </a:pPr>
            <a:endParaRPr lang="en-US"/>
          </a:p>
        </p:txBody>
      </p:sp>
      <p:sp>
        <p:nvSpPr>
          <p:cNvPr id="6" name="Slide Number Placeholder 5">
            <a:extLst>
              <a:ext uri="{FF2B5EF4-FFF2-40B4-BE49-F238E27FC236}">
                <a16:creationId xmlns:a16="http://schemas.microsoft.com/office/drawing/2014/main" id="{023323B9-3C0A-4904-B603-26363F3188A4}"/>
              </a:ext>
            </a:extLst>
          </p:cNvPr>
          <p:cNvSpPr>
            <a:spLocks noGrp="1"/>
          </p:cNvSpPr>
          <p:nvPr>
            <p:ph type="sldNum" sz="quarter" idx="12"/>
          </p:nvPr>
        </p:nvSpPr>
        <p:spPr/>
        <p:txBody>
          <a:bodyPr/>
          <a:lstStyle>
            <a:lvl1pPr>
              <a:defRPr/>
            </a:lvl1pPr>
          </a:lstStyle>
          <a:p>
            <a:fld id="{014C1223-D90F-407D-AD8F-F1BC834729B0}" type="slidenum">
              <a:rPr lang="en-US" altLang="sl-SI"/>
              <a:pPr/>
              <a:t>‹#›</a:t>
            </a:fld>
            <a:endParaRPr lang="en-US" altLang="sl-SI"/>
          </a:p>
        </p:txBody>
      </p:sp>
    </p:spTree>
    <p:extLst>
      <p:ext uri="{BB962C8B-B14F-4D97-AF65-F5344CB8AC3E}">
        <p14:creationId xmlns:p14="http://schemas.microsoft.com/office/powerpoint/2010/main" val="188772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FC71C-3BE5-48A0-AC6E-433FA236CB65}"/>
              </a:ext>
            </a:extLst>
          </p:cNvPr>
          <p:cNvSpPr>
            <a:spLocks noGrp="1"/>
          </p:cNvSpPr>
          <p:nvPr>
            <p:ph type="dt" sz="half" idx="10"/>
          </p:nvPr>
        </p:nvSpPr>
        <p:spPr/>
        <p:txBody>
          <a:bodyPr/>
          <a:lstStyle>
            <a:lvl1pPr>
              <a:defRPr/>
            </a:lvl1pPr>
          </a:lstStyle>
          <a:p>
            <a:pPr>
              <a:defRPr/>
            </a:pPr>
            <a:fld id="{68E4398F-1B9E-43B0-8618-7E25DBB377F6}" type="datetimeFigureOut">
              <a:rPr lang="en-US"/>
              <a:pPr>
                <a:defRPr/>
              </a:pPr>
              <a:t>9/6/2023</a:t>
            </a:fld>
            <a:endParaRPr lang="en-US"/>
          </a:p>
        </p:txBody>
      </p:sp>
      <p:sp>
        <p:nvSpPr>
          <p:cNvPr id="5" name="Footer Placeholder 4">
            <a:extLst>
              <a:ext uri="{FF2B5EF4-FFF2-40B4-BE49-F238E27FC236}">
                <a16:creationId xmlns:a16="http://schemas.microsoft.com/office/drawing/2014/main" id="{1388AB51-4853-4071-BA81-2E12C6BC5E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110058-F16A-48B1-90D7-9E4542BD7B3A}"/>
              </a:ext>
            </a:extLst>
          </p:cNvPr>
          <p:cNvSpPr>
            <a:spLocks noGrp="1"/>
          </p:cNvSpPr>
          <p:nvPr>
            <p:ph type="sldNum" sz="quarter" idx="12"/>
          </p:nvPr>
        </p:nvSpPr>
        <p:spPr/>
        <p:txBody>
          <a:bodyPr/>
          <a:lstStyle>
            <a:lvl1pPr>
              <a:defRPr/>
            </a:lvl1pPr>
          </a:lstStyle>
          <a:p>
            <a:fld id="{77EE6A2B-88C2-4DE7-BF8A-5F1F83DF7FF5}" type="slidenum">
              <a:rPr lang="en-US" altLang="sl-SI"/>
              <a:pPr/>
              <a:t>‹#›</a:t>
            </a:fld>
            <a:endParaRPr lang="en-US" altLang="sl-SI"/>
          </a:p>
        </p:txBody>
      </p:sp>
    </p:spTree>
    <p:extLst>
      <p:ext uri="{BB962C8B-B14F-4D97-AF65-F5344CB8AC3E}">
        <p14:creationId xmlns:p14="http://schemas.microsoft.com/office/powerpoint/2010/main" val="162532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6636620-AF69-4FF3-BEC5-8EFCEA73E3C4}"/>
              </a:ext>
            </a:extLst>
          </p:cNvPr>
          <p:cNvSpPr>
            <a:spLocks noGrp="1"/>
          </p:cNvSpPr>
          <p:nvPr>
            <p:ph type="dt" sz="half" idx="10"/>
          </p:nvPr>
        </p:nvSpPr>
        <p:spPr/>
        <p:txBody>
          <a:bodyPr/>
          <a:lstStyle>
            <a:lvl1pPr>
              <a:defRPr/>
            </a:lvl1pPr>
          </a:lstStyle>
          <a:p>
            <a:pPr>
              <a:defRPr/>
            </a:pPr>
            <a:fld id="{4DC225B1-3E04-4A25-8FE2-32C4E87709D5}" type="datetimeFigureOut">
              <a:rPr lang="en-US"/>
              <a:pPr>
                <a:defRPr/>
              </a:pPr>
              <a:t>9/6/2023</a:t>
            </a:fld>
            <a:endParaRPr lang="en-US"/>
          </a:p>
        </p:txBody>
      </p:sp>
      <p:sp>
        <p:nvSpPr>
          <p:cNvPr id="6" name="Footer Placeholder 4">
            <a:extLst>
              <a:ext uri="{FF2B5EF4-FFF2-40B4-BE49-F238E27FC236}">
                <a16:creationId xmlns:a16="http://schemas.microsoft.com/office/drawing/2014/main" id="{300F06CC-C3E2-48A0-99D0-8955BA4498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5A93F5-0D03-47EE-997A-B45A60001177}"/>
              </a:ext>
            </a:extLst>
          </p:cNvPr>
          <p:cNvSpPr>
            <a:spLocks noGrp="1"/>
          </p:cNvSpPr>
          <p:nvPr>
            <p:ph type="sldNum" sz="quarter" idx="12"/>
          </p:nvPr>
        </p:nvSpPr>
        <p:spPr/>
        <p:txBody>
          <a:bodyPr/>
          <a:lstStyle>
            <a:lvl1pPr>
              <a:defRPr/>
            </a:lvl1pPr>
          </a:lstStyle>
          <a:p>
            <a:fld id="{51122690-F2DA-4E83-A1AF-A2CE6E61231C}" type="slidenum">
              <a:rPr lang="en-US" altLang="sl-SI"/>
              <a:pPr/>
              <a:t>‹#›</a:t>
            </a:fld>
            <a:endParaRPr lang="en-US" altLang="sl-SI"/>
          </a:p>
        </p:txBody>
      </p:sp>
    </p:spTree>
    <p:extLst>
      <p:ext uri="{BB962C8B-B14F-4D97-AF65-F5344CB8AC3E}">
        <p14:creationId xmlns:p14="http://schemas.microsoft.com/office/powerpoint/2010/main" val="812971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7944" y="1227438"/>
            <a:ext cx="8093365" cy="1018033"/>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22131" y="2443328"/>
            <a:ext cx="4040188" cy="639763"/>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2131" y="3073191"/>
            <a:ext cx="4040188" cy="303505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57253" y="2443328"/>
            <a:ext cx="4041775" cy="639763"/>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57253" y="3073191"/>
            <a:ext cx="4041775" cy="303505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DEF29C73-4FE0-468E-A959-E77DF7A71CD3}"/>
              </a:ext>
            </a:extLst>
          </p:cNvPr>
          <p:cNvSpPr>
            <a:spLocks noGrp="1"/>
          </p:cNvSpPr>
          <p:nvPr>
            <p:ph type="dt" sz="half" idx="10"/>
          </p:nvPr>
        </p:nvSpPr>
        <p:spPr/>
        <p:txBody>
          <a:bodyPr/>
          <a:lstStyle>
            <a:lvl1pPr>
              <a:defRPr/>
            </a:lvl1pPr>
          </a:lstStyle>
          <a:p>
            <a:pPr>
              <a:defRPr/>
            </a:pPr>
            <a:fld id="{7CCB5FCC-32BA-47C5-AE37-CBC23196B5E9}" type="datetimeFigureOut">
              <a:rPr lang="en-US"/>
              <a:pPr>
                <a:defRPr/>
              </a:pPr>
              <a:t>9/6/2023</a:t>
            </a:fld>
            <a:endParaRPr lang="en-US"/>
          </a:p>
        </p:txBody>
      </p:sp>
      <p:sp>
        <p:nvSpPr>
          <p:cNvPr id="8" name="Footer Placeholder 4">
            <a:extLst>
              <a:ext uri="{FF2B5EF4-FFF2-40B4-BE49-F238E27FC236}">
                <a16:creationId xmlns:a16="http://schemas.microsoft.com/office/drawing/2014/main" id="{030157B7-4EB6-4643-925D-27F56B60EA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409846-53B3-4202-B8C1-6041C1916890}"/>
              </a:ext>
            </a:extLst>
          </p:cNvPr>
          <p:cNvSpPr>
            <a:spLocks noGrp="1"/>
          </p:cNvSpPr>
          <p:nvPr>
            <p:ph type="sldNum" sz="quarter" idx="12"/>
          </p:nvPr>
        </p:nvSpPr>
        <p:spPr/>
        <p:txBody>
          <a:bodyPr/>
          <a:lstStyle>
            <a:lvl1pPr>
              <a:defRPr/>
            </a:lvl1pPr>
          </a:lstStyle>
          <a:p>
            <a:fld id="{4CF28E20-F2C1-4397-B3E9-17F4082F76BC}" type="slidenum">
              <a:rPr lang="en-US" altLang="sl-SI"/>
              <a:pPr/>
              <a:t>‹#›</a:t>
            </a:fld>
            <a:endParaRPr lang="en-US" altLang="sl-SI"/>
          </a:p>
        </p:txBody>
      </p:sp>
    </p:spTree>
    <p:extLst>
      <p:ext uri="{BB962C8B-B14F-4D97-AF65-F5344CB8AC3E}">
        <p14:creationId xmlns:p14="http://schemas.microsoft.com/office/powerpoint/2010/main" val="380407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A6370EC-EBB5-49C6-BCFD-66C7C7577809}"/>
              </a:ext>
            </a:extLst>
          </p:cNvPr>
          <p:cNvSpPr>
            <a:spLocks noGrp="1"/>
          </p:cNvSpPr>
          <p:nvPr>
            <p:ph type="dt" sz="half" idx="10"/>
          </p:nvPr>
        </p:nvSpPr>
        <p:spPr/>
        <p:txBody>
          <a:bodyPr/>
          <a:lstStyle>
            <a:lvl1pPr>
              <a:defRPr/>
            </a:lvl1pPr>
          </a:lstStyle>
          <a:p>
            <a:pPr>
              <a:defRPr/>
            </a:pPr>
            <a:fld id="{096FB1AC-EB35-46B6-8AD9-039A03F0CED4}" type="datetimeFigureOut">
              <a:rPr lang="en-US"/>
              <a:pPr>
                <a:defRPr/>
              </a:pPr>
              <a:t>9/6/2023</a:t>
            </a:fld>
            <a:endParaRPr lang="en-US"/>
          </a:p>
        </p:txBody>
      </p:sp>
      <p:sp>
        <p:nvSpPr>
          <p:cNvPr id="4" name="Footer Placeholder 4">
            <a:extLst>
              <a:ext uri="{FF2B5EF4-FFF2-40B4-BE49-F238E27FC236}">
                <a16:creationId xmlns:a16="http://schemas.microsoft.com/office/drawing/2014/main" id="{30B6D93E-D80A-43A9-A5DB-E77720CBF3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C818405-F4EB-4DD5-9130-74BD6E0F45CF}"/>
              </a:ext>
            </a:extLst>
          </p:cNvPr>
          <p:cNvSpPr>
            <a:spLocks noGrp="1"/>
          </p:cNvSpPr>
          <p:nvPr>
            <p:ph type="sldNum" sz="quarter" idx="12"/>
          </p:nvPr>
        </p:nvSpPr>
        <p:spPr/>
        <p:txBody>
          <a:bodyPr/>
          <a:lstStyle>
            <a:lvl1pPr>
              <a:defRPr/>
            </a:lvl1pPr>
          </a:lstStyle>
          <a:p>
            <a:fld id="{D9BB219C-A140-47A1-BCAB-CECD2699CE6C}" type="slidenum">
              <a:rPr lang="en-US" altLang="sl-SI"/>
              <a:pPr/>
              <a:t>‹#›</a:t>
            </a:fld>
            <a:endParaRPr lang="en-US" altLang="sl-SI"/>
          </a:p>
        </p:txBody>
      </p:sp>
    </p:spTree>
    <p:extLst>
      <p:ext uri="{BB962C8B-B14F-4D97-AF65-F5344CB8AC3E}">
        <p14:creationId xmlns:p14="http://schemas.microsoft.com/office/powerpoint/2010/main" val="324208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CDB23C-0458-463C-81AC-637D30F34237}"/>
              </a:ext>
            </a:extLst>
          </p:cNvPr>
          <p:cNvSpPr>
            <a:spLocks noGrp="1"/>
          </p:cNvSpPr>
          <p:nvPr>
            <p:ph type="dt" sz="half" idx="10"/>
          </p:nvPr>
        </p:nvSpPr>
        <p:spPr/>
        <p:txBody>
          <a:bodyPr/>
          <a:lstStyle>
            <a:lvl1pPr>
              <a:defRPr/>
            </a:lvl1pPr>
          </a:lstStyle>
          <a:p>
            <a:pPr>
              <a:defRPr/>
            </a:pPr>
            <a:fld id="{E6B81825-4B90-4B39-A0D4-A398D4CE3D0C}" type="datetimeFigureOut">
              <a:rPr lang="en-US"/>
              <a:pPr>
                <a:defRPr/>
              </a:pPr>
              <a:t>9/6/2023</a:t>
            </a:fld>
            <a:endParaRPr lang="en-US"/>
          </a:p>
        </p:txBody>
      </p:sp>
      <p:sp>
        <p:nvSpPr>
          <p:cNvPr id="3" name="Footer Placeholder 4">
            <a:extLst>
              <a:ext uri="{FF2B5EF4-FFF2-40B4-BE49-F238E27FC236}">
                <a16:creationId xmlns:a16="http://schemas.microsoft.com/office/drawing/2014/main" id="{A51EACA4-C089-4D9A-8B39-B32B0F3A0AB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1C100E-8B9A-48B5-83E2-9AE40436B6A4}"/>
              </a:ext>
            </a:extLst>
          </p:cNvPr>
          <p:cNvSpPr>
            <a:spLocks noGrp="1"/>
          </p:cNvSpPr>
          <p:nvPr>
            <p:ph type="sldNum" sz="quarter" idx="12"/>
          </p:nvPr>
        </p:nvSpPr>
        <p:spPr/>
        <p:txBody>
          <a:bodyPr/>
          <a:lstStyle>
            <a:lvl1pPr>
              <a:defRPr/>
            </a:lvl1pPr>
          </a:lstStyle>
          <a:p>
            <a:fld id="{4EEA0ECA-7E91-4092-BD6B-0685F40B3277}" type="slidenum">
              <a:rPr lang="en-US" altLang="sl-SI"/>
              <a:pPr/>
              <a:t>‹#›</a:t>
            </a:fld>
            <a:endParaRPr lang="en-US" altLang="sl-SI"/>
          </a:p>
        </p:txBody>
      </p:sp>
    </p:spTree>
    <p:extLst>
      <p:ext uri="{BB962C8B-B14F-4D97-AF65-F5344CB8AC3E}">
        <p14:creationId xmlns:p14="http://schemas.microsoft.com/office/powerpoint/2010/main" val="426205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818B1E-E7DD-49E6-8FD4-0F40CE65CA60}"/>
              </a:ext>
            </a:extLst>
          </p:cNvPr>
          <p:cNvSpPr>
            <a:spLocks noGrp="1"/>
          </p:cNvSpPr>
          <p:nvPr>
            <p:ph type="dt" sz="half" idx="10"/>
          </p:nvPr>
        </p:nvSpPr>
        <p:spPr/>
        <p:txBody>
          <a:bodyPr/>
          <a:lstStyle>
            <a:lvl1pPr>
              <a:defRPr/>
            </a:lvl1pPr>
          </a:lstStyle>
          <a:p>
            <a:pPr>
              <a:defRPr/>
            </a:pPr>
            <a:fld id="{CD8C1B5E-C3CD-4B7E-AD20-05FB13B06C3D}" type="datetimeFigureOut">
              <a:rPr lang="en-US"/>
              <a:pPr>
                <a:defRPr/>
              </a:pPr>
              <a:t>9/6/2023</a:t>
            </a:fld>
            <a:endParaRPr lang="en-US"/>
          </a:p>
        </p:txBody>
      </p:sp>
      <p:sp>
        <p:nvSpPr>
          <p:cNvPr id="6" name="Footer Placeholder 4">
            <a:extLst>
              <a:ext uri="{FF2B5EF4-FFF2-40B4-BE49-F238E27FC236}">
                <a16:creationId xmlns:a16="http://schemas.microsoft.com/office/drawing/2014/main" id="{C5E0FB88-4136-456A-82E0-4BA7B86CD6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8EFE90-FAB9-43CF-A259-3135A3361A86}"/>
              </a:ext>
            </a:extLst>
          </p:cNvPr>
          <p:cNvSpPr>
            <a:spLocks noGrp="1"/>
          </p:cNvSpPr>
          <p:nvPr>
            <p:ph type="sldNum" sz="quarter" idx="12"/>
          </p:nvPr>
        </p:nvSpPr>
        <p:spPr/>
        <p:txBody>
          <a:bodyPr/>
          <a:lstStyle>
            <a:lvl1pPr>
              <a:defRPr/>
            </a:lvl1pPr>
          </a:lstStyle>
          <a:p>
            <a:fld id="{D17BCF8E-E353-4AC8-B742-B854273BF184}" type="slidenum">
              <a:rPr lang="en-US" altLang="sl-SI"/>
              <a:pPr/>
              <a:t>‹#›</a:t>
            </a:fld>
            <a:endParaRPr lang="en-US" altLang="sl-SI"/>
          </a:p>
        </p:txBody>
      </p:sp>
    </p:spTree>
    <p:extLst>
      <p:ext uri="{BB962C8B-B14F-4D97-AF65-F5344CB8AC3E}">
        <p14:creationId xmlns:p14="http://schemas.microsoft.com/office/powerpoint/2010/main" val="87238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0" r="-6000"/>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1C7FD6-F45C-4844-86B0-A439F177895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1027" name="Text Placeholder 2">
            <a:extLst>
              <a:ext uri="{FF2B5EF4-FFF2-40B4-BE49-F238E27FC236}">
                <a16:creationId xmlns:a16="http://schemas.microsoft.com/office/drawing/2014/main" id="{AC60DE2E-93E3-47FE-847E-759C2E32610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
        <p:nvSpPr>
          <p:cNvPr id="4" name="Date Placeholder 3">
            <a:extLst>
              <a:ext uri="{FF2B5EF4-FFF2-40B4-BE49-F238E27FC236}">
                <a16:creationId xmlns:a16="http://schemas.microsoft.com/office/drawing/2014/main" id="{B20DC89F-FC0C-479D-8441-F34279988D7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A3F1067-65EB-4012-928C-CCE3B9741FAC}" type="datetimeFigureOut">
              <a:rPr lang="en-US"/>
              <a:pPr>
                <a:defRPr/>
              </a:pPr>
              <a:t>9/6/2023</a:t>
            </a:fld>
            <a:endParaRPr lang="en-US"/>
          </a:p>
        </p:txBody>
      </p:sp>
      <p:sp>
        <p:nvSpPr>
          <p:cNvPr id="5" name="Footer Placeholder 4">
            <a:extLst>
              <a:ext uri="{FF2B5EF4-FFF2-40B4-BE49-F238E27FC236}">
                <a16:creationId xmlns:a16="http://schemas.microsoft.com/office/drawing/2014/main" id="{935CF007-633D-458E-A6BF-54763A31540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42D69F7-0EE6-4FF0-98B2-0278BF3660A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CEDEA8B-B4A0-42C3-8431-83C7601BD2D3}" type="slidenum">
              <a:rPr lang="en-US" altLang="sl-SI"/>
              <a:pPr/>
              <a:t>‹#›</a:t>
            </a:fld>
            <a:endParaRPr lang="en-US" altLang="sl-SI"/>
          </a:p>
        </p:txBody>
      </p:sp>
      <p:sp>
        <p:nvSpPr>
          <p:cNvPr id="7" name="TextBox 6">
            <a:extLst>
              <a:ext uri="{FF2B5EF4-FFF2-40B4-BE49-F238E27FC236}">
                <a16:creationId xmlns:a16="http://schemas.microsoft.com/office/drawing/2014/main" id="{57E495A5-6354-49C8-BAFF-E9B75EDA84FC}"/>
              </a:ext>
            </a:extLst>
          </p:cNvPr>
          <p:cNvSpPr txBox="1"/>
          <p:nvPr userDrawn="1"/>
        </p:nvSpPr>
        <p:spPr>
          <a:xfrm>
            <a:off x="-9525" y="6951663"/>
            <a:ext cx="8389938" cy="523875"/>
          </a:xfrm>
          <a:prstGeom prst="rect">
            <a:avLst/>
          </a:prstGeom>
          <a:noFill/>
        </p:spPr>
        <p:txBody>
          <a:bodyPr>
            <a:spAutoFit/>
          </a:bodyPr>
          <a:lstStyle/>
          <a:p>
            <a:pPr fontAlgn="auto">
              <a:spcBef>
                <a:spcPts val="0"/>
              </a:spcBef>
              <a:spcAft>
                <a:spcPts val="0"/>
              </a:spcAft>
              <a:defRPr/>
            </a:pPr>
            <a:r>
              <a:rPr lang="en-US" sz="1400" dirty="0">
                <a:solidFill>
                  <a:schemeClr val="bg1">
                    <a:lumMod val="65000"/>
                  </a:schemeClr>
                </a:solidFill>
                <a:latin typeface="+mn-lt"/>
                <a:cs typeface="+mn-cs"/>
              </a:rPr>
              <a:t>This presentation uses a free template provided by FPPT.com</a:t>
            </a:r>
          </a:p>
          <a:p>
            <a:pPr fontAlgn="auto">
              <a:spcBef>
                <a:spcPts val="0"/>
              </a:spcBef>
              <a:spcAft>
                <a:spcPts val="0"/>
              </a:spcAft>
              <a:defRPr/>
            </a:pPr>
            <a:r>
              <a:rPr lang="en-US" sz="1400" dirty="0">
                <a:solidFill>
                  <a:schemeClr val="bg1">
                    <a:lumMod val="65000"/>
                  </a:schemeClr>
                </a:solidFill>
                <a:latin typeface="+mn-lt"/>
                <a:cs typeface="+mn-cs"/>
              </a:rPr>
              <a:t>www.free-power-point-templates.com</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62"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E182-1FB6-4E8D-A22A-836FDB88A0E4}"/>
              </a:ext>
            </a:extLst>
          </p:cNvPr>
          <p:cNvSpPr>
            <a:spLocks noGrp="1"/>
          </p:cNvSpPr>
          <p:nvPr>
            <p:ph type="ctrTitle"/>
          </p:nvPr>
        </p:nvSpPr>
        <p:spPr>
          <a:xfrm>
            <a:off x="665246" y="4083178"/>
            <a:ext cx="7815263" cy="1976560"/>
          </a:xfrm>
        </p:spPr>
        <p:txBody>
          <a:bodyPr>
            <a:normAutofit fontScale="90000"/>
          </a:bodyPr>
          <a:lstStyle/>
          <a:p>
            <a:r>
              <a:rPr lang="sl-SI" altLang="sl-SI" b="1" dirty="0">
                <a:latin typeface="Arial"/>
                <a:cs typeface="Arial"/>
              </a:rPr>
              <a:t>PREDSTAVITEV INTERESNIH DEJAVNOSTI NA OŠ TRZIN</a:t>
            </a:r>
            <a:br>
              <a:rPr lang="sl-SI" altLang="sl-SI" b="1" dirty="0">
                <a:latin typeface="Arial" panose="020B0604020202020204" pitchFamily="34" charset="0"/>
              </a:rPr>
            </a:br>
            <a:r>
              <a:rPr lang="sl-SI" altLang="sl-SI" sz="2700" b="1" dirty="0">
                <a:solidFill>
                  <a:srgbClr val="FF0000"/>
                </a:solidFill>
                <a:highlight>
                  <a:srgbClr val="FFFF00"/>
                </a:highlight>
                <a:latin typeface="Arial"/>
                <a:cs typeface="Arial"/>
              </a:rPr>
              <a:t>šolsko leto 2023/24</a:t>
            </a:r>
            <a:r>
              <a:rPr lang="sl-SI" altLang="sl-SI" sz="2700" dirty="0">
                <a:solidFill>
                  <a:srgbClr val="FF0000"/>
                </a:solidFill>
                <a:highlight>
                  <a:srgbClr val="FFFF00"/>
                </a:highlight>
                <a:latin typeface="Arial"/>
                <a:cs typeface="Arial"/>
              </a:rPr>
              <a:t> </a:t>
            </a:r>
            <a:br>
              <a:rPr lang="sl-SI" altLang="sl-SI" dirty="0">
                <a:latin typeface="Arial" panose="020B0604020202020204" pitchFamily="34" charset="0"/>
              </a:rPr>
            </a:br>
            <a:endParaRPr lang="en-US" altLang="sl-SI" dirty="0">
              <a:latin typeface="Arial" panose="020B0604020202020204" pitchFamily="34" charset="0"/>
            </a:endParaRPr>
          </a:p>
        </p:txBody>
      </p:sp>
      <p:sp>
        <p:nvSpPr>
          <p:cNvPr id="15362" name="Subtitle 2">
            <a:extLst>
              <a:ext uri="{FF2B5EF4-FFF2-40B4-BE49-F238E27FC236}">
                <a16:creationId xmlns:a16="http://schemas.microsoft.com/office/drawing/2014/main" id="{28C49125-3739-4C0C-90ED-EFDFFD20A7F3}"/>
              </a:ext>
            </a:extLst>
          </p:cNvPr>
          <p:cNvSpPr>
            <a:spLocks noGrp="1"/>
          </p:cNvSpPr>
          <p:nvPr>
            <p:ph type="subTitle" idx="1"/>
          </p:nvPr>
        </p:nvSpPr>
        <p:spPr>
          <a:xfrm>
            <a:off x="398463" y="5857875"/>
            <a:ext cx="8089900" cy="750888"/>
          </a:xfrm>
        </p:spPr>
        <p:txBody>
          <a:bodyPr/>
          <a:lstStyle/>
          <a:p>
            <a:pPr>
              <a:lnSpc>
                <a:spcPct val="80000"/>
              </a:lnSpc>
            </a:pPr>
            <a:r>
              <a:rPr lang="sl-SI" altLang="sl-SI" sz="1600" b="1" dirty="0">
                <a:latin typeface="Arial" panose="020B0604020202020204" pitchFamily="34" charset="0"/>
              </a:rPr>
              <a:t> </a:t>
            </a:r>
            <a:r>
              <a:rPr lang="sl-SI" altLang="sl-SI" sz="1800" b="1" dirty="0">
                <a:latin typeface="Arial" panose="020B0604020202020204" pitchFamily="34" charset="0"/>
              </a:rPr>
              <a:t>IZBIRALI BOSTE LAHKO MED RAZLIČNIMI PODROČJI:</a:t>
            </a:r>
          </a:p>
          <a:p>
            <a:pPr>
              <a:lnSpc>
                <a:spcPct val="80000"/>
              </a:lnSpc>
            </a:pPr>
            <a:r>
              <a:rPr lang="sl-SI" altLang="sl-SI" sz="1800" b="1" dirty="0">
                <a:latin typeface="Arial"/>
                <a:cs typeface="Arial"/>
              </a:rPr>
              <a:t>UMETNOST, JEZIKI, NARAVA, ŠPORT ..</a:t>
            </a:r>
            <a:r>
              <a:rPr lang="sl-SI" altLang="sl-SI" sz="1600" b="1" dirty="0">
                <a:latin typeface="Arial"/>
                <a:cs typeface="Arial"/>
              </a:rPr>
              <a:t>.</a:t>
            </a:r>
            <a:endParaRPr lang="en-US" altLang="sl-SI" sz="1600" b="1"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za PPT_ID 21_22">
            <a:hlinkClick r:id="" action="ppaction://media"/>
            <a:extLst>
              <a:ext uri="{FF2B5EF4-FFF2-40B4-BE49-F238E27FC236}">
                <a16:creationId xmlns:a16="http://schemas.microsoft.com/office/drawing/2014/main" id="{10DAC1C4-1595-88E8-EB62-8D3952E033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1360" y="1943099"/>
            <a:ext cx="7230510" cy="4177189"/>
          </a:xfrm>
          <a:prstGeom prst="rect">
            <a:avLst/>
          </a:prstGeom>
        </p:spPr>
      </p:pic>
    </p:spTree>
    <p:extLst>
      <p:ext uri="{BB962C8B-B14F-4D97-AF65-F5344CB8AC3E}">
        <p14:creationId xmlns:p14="http://schemas.microsoft.com/office/powerpoint/2010/main" val="842333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748716" y="537495"/>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OTROŠKI PEVSKI ZBOR</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2.–6. r</a:t>
            </a:r>
            <a:br>
              <a:rPr lang="sl-SI" altLang="sl-SI" sz="2400" b="1" dirty="0">
                <a:solidFill>
                  <a:srgbClr val="FFFF00"/>
                </a:solidFill>
                <a:latin typeface="Arial" panose="020B0604020202020204" pitchFamily="34" charset="0"/>
                <a:cs typeface="Arial"/>
              </a:rPr>
            </a:br>
            <a:br>
              <a:rPr lang="sl-SI" altLang="sl-SI" sz="2800" b="1" dirty="0">
                <a:latin typeface="Arial"/>
              </a:rPr>
            </a:br>
            <a:r>
              <a:rPr lang="sl-SI" altLang="sl-SI" sz="1800" b="1" dirty="0">
                <a:solidFill>
                  <a:srgbClr val="FF0000"/>
                </a:solidFill>
                <a:highlight>
                  <a:srgbClr val="FFFF00"/>
                </a:highlight>
                <a:latin typeface="Arial"/>
                <a:cs typeface="Arial"/>
              </a:rPr>
              <a:t>MENTORICI: ŠPELA ŠIVIC in LARA KRAFOGEL</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318154" y="2076974"/>
            <a:ext cx="8507691" cy="430371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Rad/-a poješ in nastopaš? </a:t>
            </a:r>
          </a:p>
          <a:p>
            <a:pPr>
              <a:buFont typeface="Arial" panose="020B0604020202020204" pitchFamily="34" charset="0"/>
              <a:buNone/>
            </a:pPr>
            <a:r>
              <a:rPr lang="sl-SI" altLang="sl-SI" sz="2800" b="1" dirty="0">
                <a:solidFill>
                  <a:schemeClr val="bg1"/>
                </a:solidFill>
              </a:rPr>
              <a:t>    Imaš lep glas?</a:t>
            </a:r>
          </a:p>
          <a:p>
            <a:pPr>
              <a:buFont typeface="Arial" panose="020B0604020202020204" pitchFamily="34" charset="0"/>
              <a:buNone/>
            </a:pPr>
            <a:r>
              <a:rPr lang="sl-SI" altLang="sl-SI" sz="2800" b="1" dirty="0">
                <a:solidFill>
                  <a:schemeClr val="bg1"/>
                </a:solidFill>
              </a:rPr>
              <a:t>    Si želiš spoznati nove pesmice, ki jih še </a:t>
            </a:r>
          </a:p>
          <a:p>
            <a:pPr>
              <a:buFont typeface="Arial" panose="020B0604020202020204" pitchFamily="34" charset="0"/>
              <a:buNone/>
            </a:pPr>
            <a:r>
              <a:rPr lang="sl-SI" altLang="sl-SI" sz="2800" b="1" dirty="0">
                <a:solidFill>
                  <a:schemeClr val="bg1"/>
                </a:solidFill>
              </a:rPr>
              <a:t>    ne poznaš?</a:t>
            </a:r>
          </a:p>
          <a:p>
            <a:pPr>
              <a:buFont typeface="Arial" panose="020B0604020202020204" pitchFamily="34" charset="0"/>
              <a:buNone/>
            </a:pPr>
            <a:endParaRPr lang="sl-SI" altLang="sl-SI" sz="2800" b="1" dirty="0">
              <a:solidFill>
                <a:schemeClr val="bg1"/>
              </a:solidFill>
            </a:endParaRPr>
          </a:p>
          <a:p>
            <a:pPr>
              <a:buNone/>
            </a:pPr>
            <a:r>
              <a:rPr lang="sl-SI" altLang="sl-SI" sz="2800" b="1" dirty="0">
                <a:solidFill>
                  <a:schemeClr val="bg1"/>
                </a:solidFill>
              </a:rPr>
              <a:t>	</a:t>
            </a:r>
            <a:r>
              <a:rPr lang="sl-SI" altLang="sl-SI" sz="2600" b="1" dirty="0">
                <a:solidFill>
                  <a:srgbClr val="FF0000"/>
                </a:solidFill>
                <a:highlight>
                  <a:srgbClr val="FFFF00"/>
                </a:highlight>
              </a:rPr>
              <a:t>Pridružiš se nam lahko ob torkih, </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12.50-13.35 in 13.45-14.30</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Dobivali se bomo v učilnici 5. B</a:t>
            </a:r>
            <a:endParaRPr lang="sl-SI" altLang="sl-SI" sz="2600" b="1" dirty="0">
              <a:solidFill>
                <a:srgbClr val="FF0000"/>
              </a:solidFill>
              <a:highlight>
                <a:srgbClr val="FFFF00"/>
              </a:highlight>
              <a:cs typeface="Calibri"/>
            </a:endParaRPr>
          </a:p>
          <a:p>
            <a:endParaRPr lang="sl-SI" altLang="sl-SI" sz="2800" b="1" dirty="0">
              <a:solidFill>
                <a:schemeClr val="bg1"/>
              </a:solidFill>
            </a:endParaRPr>
          </a:p>
        </p:txBody>
      </p:sp>
    </p:spTree>
    <p:extLst>
      <p:ext uri="{BB962C8B-B14F-4D97-AF65-F5344CB8AC3E}">
        <p14:creationId xmlns:p14="http://schemas.microsoft.com/office/powerpoint/2010/main" val="99107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FC4A0-ECF6-4149-A466-165EBA8B5242}"/>
              </a:ext>
            </a:extLst>
          </p:cNvPr>
          <p:cNvSpPr>
            <a:spLocks noGrp="1"/>
          </p:cNvSpPr>
          <p:nvPr>
            <p:ph type="title" idx="4294967295"/>
          </p:nvPr>
        </p:nvSpPr>
        <p:spPr>
          <a:xfrm>
            <a:off x="981075" y="619125"/>
            <a:ext cx="6305550" cy="962025"/>
          </a:xfrm>
        </p:spPr>
        <p:txBody>
          <a:bodyPr>
            <a:normAutofit fontScale="90000"/>
          </a:bodyPr>
          <a:lstStyle/>
          <a:p>
            <a:pPr algn="l">
              <a:lnSpc>
                <a:spcPct val="150000"/>
              </a:lnSpc>
            </a:pPr>
            <a:br>
              <a:rPr lang="sl-SI" altLang="sl-SI" sz="3000" b="1" dirty="0">
                <a:latin typeface="Arial" panose="020B0604020202020204" pitchFamily="34" charset="0"/>
              </a:rPr>
            </a:br>
            <a:r>
              <a:rPr lang="sl-SI" altLang="sl-SI" sz="3000" b="1" dirty="0">
                <a:solidFill>
                  <a:srgbClr val="FFFF00"/>
                </a:solidFill>
                <a:latin typeface="Arial"/>
                <a:cs typeface="Arial"/>
              </a:rPr>
              <a:t>LIKOVNI KROŽEK</a:t>
            </a:r>
            <a:br>
              <a:rPr lang="sl-SI" altLang="sl-SI" sz="3000" b="1" dirty="0">
                <a:latin typeface="Arial" panose="020B0604020202020204" pitchFamily="34" charset="0"/>
              </a:rPr>
            </a:br>
            <a:r>
              <a:rPr lang="sl-SI" altLang="sl-SI" sz="2400" b="1" dirty="0">
                <a:solidFill>
                  <a:srgbClr val="FFFF00"/>
                </a:solidFill>
                <a:latin typeface="Arial"/>
                <a:cs typeface="Arial"/>
              </a:rPr>
              <a:t>za učence 1.– 9. r</a:t>
            </a:r>
            <a:br>
              <a:rPr lang="sl-SI" altLang="sl-SI" sz="2400" b="1" dirty="0">
                <a:latin typeface="Arial" panose="020B0604020202020204" pitchFamily="34" charset="0"/>
              </a:rPr>
            </a:br>
            <a:r>
              <a:rPr lang="sl-SI" altLang="sl-SI" sz="1800" b="1" dirty="0">
                <a:solidFill>
                  <a:srgbClr val="FF0000"/>
                </a:solidFill>
                <a:highlight>
                  <a:srgbClr val="FFFF00"/>
                </a:highlight>
                <a:latin typeface="Arial"/>
                <a:cs typeface="Arial"/>
              </a:rPr>
              <a:t>MENTORICA: mag. VESNA RAKEF </a:t>
            </a:r>
            <a:br>
              <a:rPr lang="sl-SI" altLang="sl-SI" sz="1800" b="1" dirty="0">
                <a:latin typeface="Arial" panose="020B0604020202020204" pitchFamily="34" charset="0"/>
              </a:rPr>
            </a:br>
            <a:endParaRPr lang="en-US" altLang="sl-SI" sz="1800" dirty="0">
              <a:solidFill>
                <a:schemeClr val="bg1"/>
              </a:solidFill>
              <a:effectLst>
                <a:outerShdw blurRad="38100" dist="38100" dir="2700000" algn="tl">
                  <a:srgbClr val="C0C0C0"/>
                </a:outerShdw>
              </a:effectLst>
            </a:endParaRPr>
          </a:p>
        </p:txBody>
      </p:sp>
      <p:sp>
        <p:nvSpPr>
          <p:cNvPr id="73731" name="Content Placeholder 4">
            <a:extLst>
              <a:ext uri="{FF2B5EF4-FFF2-40B4-BE49-F238E27FC236}">
                <a16:creationId xmlns:a16="http://schemas.microsoft.com/office/drawing/2014/main" id="{AEBBBE02-B193-43D9-B8A0-07315523451B}"/>
              </a:ext>
            </a:extLst>
          </p:cNvPr>
          <p:cNvSpPr>
            <a:spLocks noGrp="1"/>
          </p:cNvSpPr>
          <p:nvPr>
            <p:ph idx="4294967295"/>
          </p:nvPr>
        </p:nvSpPr>
        <p:spPr>
          <a:xfrm>
            <a:off x="573266" y="2292761"/>
            <a:ext cx="6956007" cy="4201777"/>
          </a:xfrm>
        </p:spPr>
        <p:txBody>
          <a:bodyPr/>
          <a:lstStyle/>
          <a:p>
            <a:pPr>
              <a:buFont typeface="Arial" panose="020B0604020202020204" pitchFamily="34" charset="0"/>
              <a:buNone/>
            </a:pPr>
            <a:endParaRPr lang="sl-SI" altLang="sl-SI" b="1" dirty="0">
              <a:solidFill>
                <a:srgbClr val="FFFF00"/>
              </a:solidFill>
              <a:latin typeface="Arial" panose="020B0604020202020204" pitchFamily="34" charset="0"/>
            </a:endParaRPr>
          </a:p>
          <a:p>
            <a:r>
              <a:rPr lang="sl-SI" altLang="sl-SI" sz="2800" b="1" dirty="0">
                <a:solidFill>
                  <a:schemeClr val="bg1"/>
                </a:solidFill>
              </a:rPr>
              <a:t>Rad/-a rišeš in slikaš?</a:t>
            </a:r>
            <a:endParaRPr lang="sl-SI" altLang="sl-SI" sz="2800" b="1" dirty="0">
              <a:solidFill>
                <a:schemeClr val="bg1"/>
              </a:solidFill>
              <a:cs typeface="Calibri"/>
            </a:endParaRPr>
          </a:p>
          <a:p>
            <a:r>
              <a:rPr lang="sl-SI" altLang="sl-SI" sz="2800" b="1" dirty="0">
                <a:solidFill>
                  <a:srgbClr val="FF0000"/>
                </a:solidFill>
                <a:highlight>
                  <a:srgbClr val="FFFF00"/>
                </a:highlight>
              </a:rPr>
              <a:t>Ob četrtkih, 13.45-14.30, </a:t>
            </a:r>
            <a:endParaRPr lang="sl-SI" altLang="sl-SI" sz="2800" b="1" dirty="0">
              <a:solidFill>
                <a:srgbClr val="FF0000"/>
              </a:solidFill>
              <a:highlight>
                <a:srgbClr val="FFFF00"/>
              </a:highlight>
              <a:cs typeface="Calibri"/>
            </a:endParaRPr>
          </a:p>
          <a:p>
            <a:pPr marL="0" indent="0">
              <a:buNone/>
            </a:pPr>
            <a:r>
              <a:rPr lang="sl-SI" altLang="sl-SI" sz="2800" b="1" dirty="0">
                <a:solidFill>
                  <a:srgbClr val="FF0000"/>
                </a:solidFill>
              </a:rPr>
              <a:t>    </a:t>
            </a:r>
            <a:r>
              <a:rPr lang="sl-SI" altLang="sl-SI" sz="2800" b="1" dirty="0">
                <a:solidFill>
                  <a:srgbClr val="FF0000"/>
                </a:solidFill>
                <a:highlight>
                  <a:srgbClr val="FFFF00"/>
                </a:highlight>
              </a:rPr>
              <a:t>v likovni učilnici.</a:t>
            </a:r>
            <a:r>
              <a:rPr lang="sl-SI" altLang="sl-SI" sz="2800" b="1" dirty="0">
                <a:solidFill>
                  <a:srgbClr val="FF0000"/>
                </a:solidFill>
              </a:rPr>
              <a:t> </a:t>
            </a:r>
          </a:p>
          <a:p>
            <a:pPr marL="0" indent="0">
              <a:buNone/>
            </a:pPr>
            <a:r>
              <a:rPr lang="sl-SI" altLang="sl-SI" sz="2800" b="1" dirty="0">
                <a:solidFill>
                  <a:schemeClr val="bg1"/>
                </a:solidFill>
              </a:rPr>
              <a:t>    Risali in slikali z različnimi   </a:t>
            </a:r>
            <a:endParaRPr lang="sl-SI" altLang="sl-SI" sz="2800" b="1" dirty="0">
              <a:solidFill>
                <a:schemeClr val="bg1"/>
              </a:solidFill>
              <a:cs typeface="Calibri"/>
            </a:endParaRPr>
          </a:p>
          <a:p>
            <a:pPr marL="0" indent="0">
              <a:buNone/>
            </a:pPr>
            <a:r>
              <a:rPr lang="sl-SI" altLang="sl-SI" sz="2800" b="1" dirty="0">
                <a:solidFill>
                  <a:schemeClr val="bg1"/>
                </a:solidFill>
              </a:rPr>
              <a:t>    pripomočki, izdelali pa si</a:t>
            </a:r>
            <a:endParaRPr lang="sl-SI" altLang="sl-SI" sz="2800" b="1" dirty="0">
              <a:solidFill>
                <a:schemeClr val="bg1"/>
              </a:solidFill>
              <a:cs typeface="Calibri"/>
            </a:endParaRPr>
          </a:p>
          <a:p>
            <a:pPr marL="0" indent="0">
              <a:buNone/>
            </a:pPr>
            <a:r>
              <a:rPr lang="sl-SI" altLang="sl-SI" sz="2800" b="1" dirty="0">
                <a:solidFill>
                  <a:schemeClr val="bg1"/>
                </a:solidFill>
              </a:rPr>
              <a:t>    bomo  tudi  najljubšo majico, </a:t>
            </a:r>
          </a:p>
          <a:p>
            <a:pPr marL="0" indent="0">
              <a:buNone/>
            </a:pPr>
            <a:r>
              <a:rPr lang="sl-SI" altLang="sl-SI" sz="2800" b="1" dirty="0">
                <a:solidFill>
                  <a:schemeClr val="bg1"/>
                </a:solidFill>
              </a:rPr>
              <a:t>    narisali strip, itd.</a:t>
            </a:r>
            <a:endParaRPr lang="sl-SI" altLang="sl-SI" sz="2800" b="1">
              <a:solidFill>
                <a:schemeClr val="bg1"/>
              </a:solidFill>
              <a:cs typeface="Calibri"/>
            </a:endParaRPr>
          </a:p>
          <a:p>
            <a:pPr>
              <a:buFont typeface="Arial" panose="020B0604020202020204" pitchFamily="34" charset="0"/>
              <a:buNone/>
            </a:pPr>
            <a:endParaRPr lang="en-US" altLang="sl-SI" sz="2800" dirty="0">
              <a:solidFill>
                <a:schemeClr val="bg1"/>
              </a:solidFill>
            </a:endParaRPr>
          </a:p>
        </p:txBody>
      </p:sp>
      <p:pic>
        <p:nvPicPr>
          <p:cNvPr id="73732" name="Slika 7">
            <a:extLst>
              <a:ext uri="{FF2B5EF4-FFF2-40B4-BE49-F238E27FC236}">
                <a16:creationId xmlns:a16="http://schemas.microsoft.com/office/drawing/2014/main" id="{F1DBBB0A-AF05-489C-9BE2-1A562D217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620" y="154046"/>
            <a:ext cx="1770651" cy="22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KIPARSKI KROŽEK</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2.–9.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mag. VESNA RAKEF</a:t>
            </a:r>
            <a:r>
              <a:rPr lang="sl-SI" altLang="sl-SI" sz="2000" b="1" dirty="0">
                <a:solidFill>
                  <a:srgbClr val="FF0000"/>
                </a:solidFill>
                <a:highlight>
                  <a:srgbClr val="FFFF00"/>
                </a:highlight>
                <a:latin typeface="Arial"/>
                <a:cs typeface="Arial"/>
              </a:rPr>
              <a:t> </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179109" y="1822450"/>
            <a:ext cx="8507691" cy="430371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Rad/-a ustvarjaš z glino?</a:t>
            </a:r>
          </a:p>
          <a:p>
            <a:pPr>
              <a:buNone/>
            </a:pPr>
            <a:r>
              <a:rPr lang="sl-SI" altLang="sl-SI" sz="2800" b="1" dirty="0">
                <a:solidFill>
                  <a:schemeClr val="bg1"/>
                </a:solidFill>
              </a:rPr>
              <a:t>	</a:t>
            </a:r>
            <a:r>
              <a:rPr lang="sl-SI" altLang="sl-SI" sz="2600" b="1" dirty="0">
                <a:solidFill>
                  <a:srgbClr val="FF0000"/>
                </a:solidFill>
                <a:highlight>
                  <a:srgbClr val="FFFF00"/>
                </a:highlight>
              </a:rPr>
              <a:t>Pridruži se nam v četrtek, 12.50-13.35.</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Dobimo se v likovni učilnici. </a:t>
            </a:r>
            <a:endParaRPr lang="sl-SI" altLang="sl-SI" sz="2600" b="1" dirty="0">
              <a:solidFill>
                <a:srgbClr val="FF0000"/>
              </a:solidFill>
              <a:highlight>
                <a:srgbClr val="FFFF00"/>
              </a:highlight>
              <a:cs typeface="Calibri"/>
            </a:endParaRPr>
          </a:p>
          <a:p>
            <a:endParaRPr lang="sl-SI" altLang="sl-SI" sz="2800" b="1" dirty="0">
              <a:solidFill>
                <a:schemeClr val="bg1"/>
              </a:solidFill>
            </a:endParaRPr>
          </a:p>
        </p:txBody>
      </p:sp>
      <p:pic>
        <p:nvPicPr>
          <p:cNvPr id="29700" name="Slika 2">
            <a:extLst>
              <a:ext uri="{FF2B5EF4-FFF2-40B4-BE49-F238E27FC236}">
                <a16:creationId xmlns:a16="http://schemas.microsoft.com/office/drawing/2014/main" id="{4997FA26-D413-4A1C-8CAB-E7DC1B2D3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42" y="4525962"/>
            <a:ext cx="267811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Slika 1">
            <a:extLst>
              <a:ext uri="{FF2B5EF4-FFF2-40B4-BE49-F238E27FC236}">
                <a16:creationId xmlns:a16="http://schemas.microsoft.com/office/drawing/2014/main" id="{393E86C1-6C47-4F2D-983C-BED2E6FD1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06" y="3750728"/>
            <a:ext cx="30384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2725B22-9C77-4369-B266-BA70BEC93FF2}"/>
              </a:ext>
            </a:extLst>
          </p:cNvPr>
          <p:cNvSpPr>
            <a:spLocks noGrp="1"/>
          </p:cNvSpPr>
          <p:nvPr>
            <p:ph type="title" idx="4294967295"/>
          </p:nvPr>
        </p:nvSpPr>
        <p:spPr>
          <a:xfrm>
            <a:off x="421849" y="312344"/>
            <a:ext cx="6318250" cy="1280785"/>
          </a:xfrm>
        </p:spPr>
        <p:txBody>
          <a:bodyPr/>
          <a:lstStyle/>
          <a:p>
            <a:pPr>
              <a:lnSpc>
                <a:spcPct val="150000"/>
              </a:lnSpc>
            </a:pPr>
            <a:br>
              <a:rPr lang="sl-SI" altLang="sl-SI" sz="3000" b="1" dirty="0">
                <a:latin typeface="Arial" panose="020B0604020202020204" pitchFamily="34" charset="0"/>
              </a:rPr>
            </a:br>
            <a:br>
              <a:rPr lang="sl-SI" altLang="sl-SI" sz="3000" b="1" dirty="0">
                <a:latin typeface="Arial" panose="020B0604020202020204" pitchFamily="34" charset="0"/>
              </a:rPr>
            </a:br>
            <a:r>
              <a:rPr lang="sl-SI" altLang="sl-SI" sz="2800" b="1" dirty="0">
                <a:solidFill>
                  <a:srgbClr val="FFFF00"/>
                </a:solidFill>
                <a:latin typeface="Arial"/>
                <a:cs typeface="Arial"/>
              </a:rPr>
              <a:t>OTROŠKA FOLKLORNA SKUPINA</a:t>
            </a:r>
            <a:br>
              <a:rPr lang="sl-SI" altLang="sl-SI" sz="2800" b="1" dirty="0">
                <a:latin typeface="Arial" panose="020B0604020202020204" pitchFamily="34" charset="0"/>
              </a:rPr>
            </a:br>
            <a:r>
              <a:rPr lang="sl-SI" altLang="sl-SI" sz="2400" b="1" dirty="0">
                <a:solidFill>
                  <a:srgbClr val="FFFF00"/>
                </a:solidFill>
                <a:latin typeface="Arial"/>
                <a:cs typeface="Arial"/>
              </a:rPr>
              <a:t>za učence 1.–6.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mentorici: SAŠA DOLAR IN NINA ZUPAN</a:t>
            </a:r>
            <a:br>
              <a:rPr lang="sl-SI" altLang="sl-SI" sz="1800" b="1" dirty="0">
                <a:solidFill>
                  <a:srgbClr val="FF0000"/>
                </a:solidFill>
                <a:highlight>
                  <a:srgbClr val="FFFF00"/>
                </a:highlight>
                <a:latin typeface="Arial"/>
                <a:cs typeface="Arial"/>
              </a:rPr>
            </a:br>
            <a:br>
              <a:rPr lang="sl-SI" altLang="sl-SI" sz="1800" b="1" dirty="0">
                <a:highlight>
                  <a:srgbClr val="FFFF00"/>
                </a:highlight>
                <a:latin typeface="Arial" panose="020B0604020202020204" pitchFamily="34" charset="0"/>
              </a:rPr>
            </a:br>
            <a:endParaRPr lang="sl-SI" altLang="sl-SI" sz="1800" b="1" dirty="0">
              <a:solidFill>
                <a:srgbClr val="FF0000"/>
              </a:solidFill>
              <a:highlight>
                <a:srgbClr val="FFFF00"/>
              </a:highlight>
              <a:latin typeface="Arial" panose="020B0604020202020204" pitchFamily="34" charset="0"/>
              <a:cs typeface="Arial"/>
            </a:endParaRPr>
          </a:p>
        </p:txBody>
      </p:sp>
      <p:sp>
        <p:nvSpPr>
          <p:cNvPr id="31747" name="Rectangle 3">
            <a:extLst>
              <a:ext uri="{FF2B5EF4-FFF2-40B4-BE49-F238E27FC236}">
                <a16:creationId xmlns:a16="http://schemas.microsoft.com/office/drawing/2014/main" id="{15996D33-47EE-496D-8636-8F76158F5D97}"/>
              </a:ext>
            </a:extLst>
          </p:cNvPr>
          <p:cNvSpPr>
            <a:spLocks noGrp="1"/>
          </p:cNvSpPr>
          <p:nvPr>
            <p:ph type="body" idx="4294967295"/>
          </p:nvPr>
        </p:nvSpPr>
        <p:spPr>
          <a:xfrm>
            <a:off x="457200" y="2566987"/>
            <a:ext cx="8229600" cy="4291013"/>
          </a:xfrm>
        </p:spPr>
        <p:txBody>
          <a:bodyPr/>
          <a:lstStyle/>
          <a:p>
            <a:r>
              <a:rPr lang="sl-SI" altLang="sl-SI" sz="2400" b="1" dirty="0">
                <a:solidFill>
                  <a:schemeClr val="bg1"/>
                </a:solidFill>
              </a:rPr>
              <a:t>Rad/-a plešeš, se vrtiš?</a:t>
            </a:r>
          </a:p>
          <a:p>
            <a:r>
              <a:rPr lang="sl-SI" altLang="sl-SI" sz="2400" b="1" dirty="0">
                <a:solidFill>
                  <a:schemeClr val="bg1"/>
                </a:solidFill>
              </a:rPr>
              <a:t>Bi rad/-a spoznal/-a otroške ljudske igre in </a:t>
            </a:r>
            <a:endParaRPr lang="sl-SI" altLang="sl-SI" sz="2400" b="1" dirty="0">
              <a:solidFill>
                <a:schemeClr val="bg1"/>
              </a:solidFill>
              <a:cs typeface="Calibri"/>
            </a:endParaRPr>
          </a:p>
          <a:p>
            <a:pPr>
              <a:buFont typeface="Arial" panose="020B0604020202020204" pitchFamily="34" charset="0"/>
              <a:buNone/>
            </a:pPr>
            <a:r>
              <a:rPr lang="sl-SI" altLang="sl-SI" sz="2400" b="1" dirty="0">
                <a:solidFill>
                  <a:schemeClr val="bg1"/>
                </a:solidFill>
              </a:rPr>
              <a:t>	plese za otroke? Potem je ta krožek pravi zate!</a:t>
            </a:r>
            <a:endParaRPr lang="sl-SI" altLang="sl-SI" sz="2400" b="1" dirty="0">
              <a:solidFill>
                <a:schemeClr val="bg1"/>
              </a:solidFill>
              <a:cs typeface="Calibri"/>
            </a:endParaRPr>
          </a:p>
          <a:p>
            <a:r>
              <a:rPr lang="sl-SI" altLang="sl-SI" sz="2400" b="1" dirty="0">
                <a:solidFill>
                  <a:srgbClr val="FF0000"/>
                </a:solidFill>
                <a:highlight>
                  <a:srgbClr val="FFFF00"/>
                </a:highlight>
              </a:rPr>
              <a:t>Dobivali se bomo ob četrtkih, 7.30-8.15, </a:t>
            </a:r>
            <a:endParaRPr lang="sl-SI" altLang="sl-SI" sz="2400" b="1" dirty="0">
              <a:solidFill>
                <a:srgbClr val="FF0000"/>
              </a:solidFill>
              <a:highlight>
                <a:srgbClr val="FFFF00"/>
              </a:highlight>
              <a:cs typeface="Calibri"/>
            </a:endParaRPr>
          </a:p>
          <a:p>
            <a:pPr marL="0" indent="0">
              <a:buNone/>
            </a:pPr>
            <a:r>
              <a:rPr lang="sl-SI" altLang="sl-SI" sz="2400" b="1" dirty="0">
                <a:solidFill>
                  <a:srgbClr val="FF0000"/>
                </a:solidFill>
                <a:cs typeface="Calibri"/>
              </a:rPr>
              <a:t>     </a:t>
            </a:r>
            <a:r>
              <a:rPr lang="sl-SI" altLang="sl-SI" sz="2400" b="1" dirty="0">
                <a:solidFill>
                  <a:srgbClr val="FF0000"/>
                </a:solidFill>
                <a:highlight>
                  <a:srgbClr val="FFFF00"/>
                </a:highlight>
                <a:cs typeface="Calibri"/>
              </a:rPr>
              <a:t>v mali telovadnici.</a:t>
            </a:r>
          </a:p>
          <a:p>
            <a:pPr>
              <a:buFont typeface="Arial" panose="020B0604020202020204" pitchFamily="34" charset="0"/>
              <a:buNone/>
            </a:pPr>
            <a:endParaRPr lang="sl-SI" altLang="sl-SI" sz="2400" b="1" dirty="0">
              <a:solidFill>
                <a:srgbClr val="FF0000"/>
              </a:solidFill>
              <a:highlight>
                <a:srgbClr val="FFFF00"/>
              </a:highlight>
              <a:cs typeface="Calibri"/>
            </a:endParaRPr>
          </a:p>
        </p:txBody>
      </p:sp>
      <p:pic>
        <p:nvPicPr>
          <p:cNvPr id="31750" name="Picture 6" descr="Turistično društvo Kanja Trzin » Blog Archive » VABILO – NA 5. OBLETNICO FOLKLORNE  SKUPINE “TRZINKA”">
            <a:extLst>
              <a:ext uri="{FF2B5EF4-FFF2-40B4-BE49-F238E27FC236}">
                <a16:creationId xmlns:a16="http://schemas.microsoft.com/office/drawing/2014/main" id="{477DDD31-D639-491E-A273-EDD685BF421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29483" y="4602307"/>
            <a:ext cx="2930142" cy="19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2725B22-9C77-4369-B266-BA70BEC93FF2}"/>
              </a:ext>
            </a:extLst>
          </p:cNvPr>
          <p:cNvSpPr>
            <a:spLocks noGrp="1"/>
          </p:cNvSpPr>
          <p:nvPr>
            <p:ph type="title" idx="4294967295"/>
          </p:nvPr>
        </p:nvSpPr>
        <p:spPr>
          <a:xfrm>
            <a:off x="421849" y="312344"/>
            <a:ext cx="6318250" cy="1280785"/>
          </a:xfrm>
        </p:spPr>
        <p:txBody>
          <a:bodyPr/>
          <a:lstStyle/>
          <a:p>
            <a:pPr>
              <a:lnSpc>
                <a:spcPct val="150000"/>
              </a:lnSpc>
            </a:pPr>
            <a:br>
              <a:rPr lang="sl-SI" altLang="sl-SI" sz="3000" b="1" dirty="0">
                <a:latin typeface="Arial" panose="020B0604020202020204" pitchFamily="34" charset="0"/>
              </a:rPr>
            </a:br>
            <a:br>
              <a:rPr lang="sl-SI" altLang="sl-SI" sz="3000" b="1" dirty="0">
                <a:latin typeface="Arial" panose="020B0604020202020204" pitchFamily="34" charset="0"/>
              </a:rPr>
            </a:br>
            <a:r>
              <a:rPr lang="sl-SI" altLang="sl-SI" sz="3600" b="1" dirty="0">
                <a:solidFill>
                  <a:srgbClr val="FFFF00"/>
                </a:solidFill>
                <a:latin typeface="Arial"/>
                <a:cs typeface="Arial"/>
              </a:rPr>
              <a:t>COUNTRY PLES</a:t>
            </a:r>
            <a:br>
              <a:rPr lang="sl-SI" altLang="sl-SI" sz="3600" b="1" dirty="0">
                <a:latin typeface="Arial" panose="020B0604020202020204" pitchFamily="34" charset="0"/>
              </a:rPr>
            </a:br>
            <a:r>
              <a:rPr lang="sl-SI" altLang="sl-SI" sz="2400" b="1" dirty="0">
                <a:solidFill>
                  <a:srgbClr val="FFFF00"/>
                </a:solidFill>
                <a:latin typeface="Arial"/>
                <a:cs typeface="Arial"/>
              </a:rPr>
              <a:t>za učence 3.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SARA TOMAŽIČ</a:t>
            </a:r>
            <a:br>
              <a:rPr lang="sl-SI" altLang="sl-SI" sz="1800" b="1" dirty="0">
                <a:solidFill>
                  <a:srgbClr val="FF0000"/>
                </a:solidFill>
                <a:highlight>
                  <a:srgbClr val="FFFF00"/>
                </a:highlight>
                <a:latin typeface="Arial"/>
                <a:cs typeface="Arial"/>
              </a:rPr>
            </a:br>
            <a:br>
              <a:rPr lang="sl-SI" altLang="sl-SI" sz="1800" b="1" dirty="0">
                <a:highlight>
                  <a:srgbClr val="FFFF00"/>
                </a:highlight>
                <a:latin typeface="Arial" panose="020B0604020202020204" pitchFamily="34" charset="0"/>
              </a:rPr>
            </a:br>
            <a:endParaRPr lang="sl-SI" altLang="sl-SI" sz="1800" b="1" dirty="0">
              <a:solidFill>
                <a:srgbClr val="FF0000"/>
              </a:solidFill>
              <a:highlight>
                <a:srgbClr val="FFFF00"/>
              </a:highlight>
              <a:latin typeface="Arial" panose="020B0604020202020204" pitchFamily="34" charset="0"/>
              <a:cs typeface="Arial"/>
            </a:endParaRPr>
          </a:p>
        </p:txBody>
      </p:sp>
      <p:sp>
        <p:nvSpPr>
          <p:cNvPr id="31747" name="Rectangle 3">
            <a:extLst>
              <a:ext uri="{FF2B5EF4-FFF2-40B4-BE49-F238E27FC236}">
                <a16:creationId xmlns:a16="http://schemas.microsoft.com/office/drawing/2014/main" id="{15996D33-47EE-496D-8636-8F76158F5D97}"/>
              </a:ext>
            </a:extLst>
          </p:cNvPr>
          <p:cNvSpPr>
            <a:spLocks noGrp="1"/>
          </p:cNvSpPr>
          <p:nvPr>
            <p:ph type="body" idx="4294967295"/>
          </p:nvPr>
        </p:nvSpPr>
        <p:spPr>
          <a:xfrm>
            <a:off x="457200" y="2566987"/>
            <a:ext cx="8229600" cy="4291013"/>
          </a:xfrm>
        </p:spPr>
        <p:txBody>
          <a:bodyPr/>
          <a:lstStyle/>
          <a:p>
            <a:r>
              <a:rPr lang="sl-SI" altLang="sl-SI" sz="2400" b="1" dirty="0">
                <a:solidFill>
                  <a:schemeClr val="bg1"/>
                </a:solidFill>
                <a:cs typeface="Calibri"/>
              </a:rPr>
              <a:t>Kavbojke, klobuk in glasba z Divjega zahoda?</a:t>
            </a:r>
          </a:p>
          <a:p>
            <a:r>
              <a:rPr lang="sl-SI" altLang="sl-SI" sz="2400" b="1" dirty="0">
                <a:solidFill>
                  <a:schemeClr val="bg1"/>
                </a:solidFill>
                <a:cs typeface="Calibri"/>
              </a:rPr>
              <a:t>Če si za, se nam pridruži </a:t>
            </a:r>
            <a:r>
              <a:rPr lang="sl-SI" altLang="sl-SI" sz="2400" b="1" dirty="0">
                <a:solidFill>
                  <a:srgbClr val="FF0000"/>
                </a:solidFill>
                <a:highlight>
                  <a:srgbClr val="FFFF00"/>
                </a:highlight>
                <a:cs typeface="Calibri"/>
              </a:rPr>
              <a:t>ob torkih</a:t>
            </a:r>
            <a:r>
              <a:rPr lang="sl-SI" altLang="sl-SI" sz="2400" b="1" dirty="0">
                <a:solidFill>
                  <a:srgbClr val="FF0000"/>
                </a:solidFill>
                <a:highlight>
                  <a:srgbClr val="FFFF00"/>
                </a:highlight>
              </a:rPr>
              <a:t>, 13.45-14.30.</a:t>
            </a:r>
            <a:endParaRPr lang="sl-SI" altLang="sl-SI" sz="2400" b="1" dirty="0">
              <a:solidFill>
                <a:srgbClr val="FF0000"/>
              </a:solidFill>
              <a:highlight>
                <a:srgbClr val="FFFF00"/>
              </a:highlight>
              <a:cs typeface="Calibri"/>
            </a:endParaRPr>
          </a:p>
          <a:p>
            <a:r>
              <a:rPr lang="sl-SI" altLang="sl-SI" sz="2400" b="1" dirty="0">
                <a:solidFill>
                  <a:schemeClr val="bg1"/>
                </a:solidFill>
                <a:cs typeface="Calibri"/>
              </a:rPr>
              <a:t>Dobivali se bomo v mali telovadnici.</a:t>
            </a:r>
          </a:p>
          <a:p>
            <a:pPr>
              <a:buNone/>
            </a:pPr>
            <a:endParaRPr lang="sl-SI" altLang="sl-SI" sz="2400" b="1" dirty="0">
              <a:solidFill>
                <a:srgbClr val="FF0000"/>
              </a:solidFill>
              <a:highlight>
                <a:srgbClr val="FFFF00"/>
              </a:highlight>
              <a:cs typeface="Calibri"/>
            </a:endParaRPr>
          </a:p>
        </p:txBody>
      </p:sp>
      <p:pic>
        <p:nvPicPr>
          <p:cNvPr id="2" name="Slika 1" descr="Slika, ki vsebuje besede oseba, oblačila, ples, obutev&#10;&#10;Opis je samodejno ustvarjen">
            <a:extLst>
              <a:ext uri="{FF2B5EF4-FFF2-40B4-BE49-F238E27FC236}">
                <a16:creationId xmlns:a16="http://schemas.microsoft.com/office/drawing/2014/main" id="{98D6824E-8FC0-C46E-1CB4-FA048AE96B40}"/>
              </a:ext>
            </a:extLst>
          </p:cNvPr>
          <p:cNvPicPr>
            <a:picLocks noChangeAspect="1"/>
          </p:cNvPicPr>
          <p:nvPr/>
        </p:nvPicPr>
        <p:blipFill>
          <a:blip r:embed="rId2"/>
          <a:stretch>
            <a:fillRect/>
          </a:stretch>
        </p:blipFill>
        <p:spPr>
          <a:xfrm>
            <a:off x="2019050" y="4141621"/>
            <a:ext cx="3571875" cy="2495048"/>
          </a:xfrm>
          <a:prstGeom prst="rect">
            <a:avLst/>
          </a:prstGeom>
        </p:spPr>
      </p:pic>
    </p:spTree>
    <p:extLst>
      <p:ext uri="{BB962C8B-B14F-4D97-AF65-F5344CB8AC3E}">
        <p14:creationId xmlns:p14="http://schemas.microsoft.com/office/powerpoint/2010/main" val="143542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2725B22-9C77-4369-B266-BA70BEC93FF2}"/>
              </a:ext>
            </a:extLst>
          </p:cNvPr>
          <p:cNvSpPr>
            <a:spLocks noGrp="1"/>
          </p:cNvSpPr>
          <p:nvPr>
            <p:ph type="title" idx="4294967295"/>
          </p:nvPr>
        </p:nvSpPr>
        <p:spPr>
          <a:xfrm>
            <a:off x="421849" y="312344"/>
            <a:ext cx="6318250" cy="1280785"/>
          </a:xfrm>
        </p:spPr>
        <p:txBody>
          <a:bodyPr/>
          <a:lstStyle/>
          <a:p>
            <a:pPr>
              <a:lnSpc>
                <a:spcPct val="150000"/>
              </a:lnSpc>
            </a:pPr>
            <a:br>
              <a:rPr lang="sl-SI" altLang="sl-SI" sz="3000" b="1" dirty="0">
                <a:latin typeface="Arial" panose="020B0604020202020204" pitchFamily="34" charset="0"/>
              </a:rPr>
            </a:br>
            <a:br>
              <a:rPr lang="sl-SI" altLang="sl-SI" sz="3000" b="1" dirty="0">
                <a:latin typeface="Arial" panose="020B0604020202020204" pitchFamily="34" charset="0"/>
              </a:rPr>
            </a:br>
            <a:r>
              <a:rPr lang="sl-SI" altLang="sl-SI" sz="3600" b="1" dirty="0">
                <a:solidFill>
                  <a:srgbClr val="FFFF00"/>
                </a:solidFill>
                <a:latin typeface="Arial"/>
                <a:cs typeface="Arial"/>
              </a:rPr>
              <a:t>ISKRICE UMETNOSTI</a:t>
            </a:r>
            <a:br>
              <a:rPr lang="sl-SI" altLang="sl-SI" sz="3600" b="1" dirty="0">
                <a:latin typeface="Arial" panose="020B0604020202020204" pitchFamily="34" charset="0"/>
              </a:rPr>
            </a:br>
            <a:r>
              <a:rPr lang="sl-SI" altLang="sl-SI" sz="2400" b="1" dirty="0">
                <a:solidFill>
                  <a:srgbClr val="FFFF00"/>
                </a:solidFill>
                <a:latin typeface="Arial"/>
                <a:cs typeface="Arial"/>
              </a:rPr>
              <a:t>za učence 3.-5.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mentorici: GAJA PENCELJ in MOJCA PLEMENITI</a:t>
            </a:r>
            <a:br>
              <a:rPr lang="sl-SI" altLang="sl-SI" sz="1800" b="1" dirty="0">
                <a:solidFill>
                  <a:srgbClr val="FF0000"/>
                </a:solidFill>
                <a:highlight>
                  <a:srgbClr val="FFFF00"/>
                </a:highlight>
                <a:latin typeface="Arial"/>
                <a:cs typeface="Arial"/>
              </a:rPr>
            </a:br>
            <a:br>
              <a:rPr lang="sl-SI" altLang="sl-SI" sz="1800" b="1" dirty="0">
                <a:highlight>
                  <a:srgbClr val="FFFF00"/>
                </a:highlight>
                <a:latin typeface="Arial" panose="020B0604020202020204" pitchFamily="34" charset="0"/>
                <a:cs typeface="Arial"/>
              </a:rPr>
            </a:br>
            <a:br>
              <a:rPr lang="sl-SI" altLang="sl-SI" sz="1800" b="1" dirty="0">
                <a:highlight>
                  <a:srgbClr val="FFFF00"/>
                </a:highlight>
                <a:latin typeface="Arial" panose="020B0604020202020204" pitchFamily="34" charset="0"/>
              </a:rPr>
            </a:br>
            <a:endParaRPr lang="sl-SI" altLang="sl-SI" sz="1800" b="1" dirty="0">
              <a:solidFill>
                <a:srgbClr val="FF0000"/>
              </a:solidFill>
              <a:highlight>
                <a:srgbClr val="FFFF00"/>
              </a:highlight>
              <a:latin typeface="Arial" panose="020B0604020202020204" pitchFamily="34" charset="0"/>
              <a:cs typeface="Arial"/>
            </a:endParaRPr>
          </a:p>
        </p:txBody>
      </p:sp>
      <p:sp>
        <p:nvSpPr>
          <p:cNvPr id="31747" name="Rectangle 3">
            <a:extLst>
              <a:ext uri="{FF2B5EF4-FFF2-40B4-BE49-F238E27FC236}">
                <a16:creationId xmlns:a16="http://schemas.microsoft.com/office/drawing/2014/main" id="{15996D33-47EE-496D-8636-8F76158F5D97}"/>
              </a:ext>
            </a:extLst>
          </p:cNvPr>
          <p:cNvSpPr>
            <a:spLocks noGrp="1"/>
          </p:cNvSpPr>
          <p:nvPr>
            <p:ph type="body" idx="4294967295"/>
          </p:nvPr>
        </p:nvSpPr>
        <p:spPr>
          <a:xfrm>
            <a:off x="417095" y="2145882"/>
            <a:ext cx="8229600" cy="4291013"/>
          </a:xfrm>
        </p:spPr>
        <p:txBody>
          <a:bodyPr/>
          <a:lstStyle/>
          <a:p>
            <a:r>
              <a:rPr lang="sl-SI" sz="2400" b="1" dirty="0">
                <a:solidFill>
                  <a:schemeClr val="bg1"/>
                </a:solidFill>
                <a:latin typeface="Calibri"/>
                <a:cs typeface="Arial"/>
              </a:rPr>
              <a:t>Učenci bodo likovno in glasbeno ustvarjali, </a:t>
            </a:r>
            <a:endParaRPr lang="sl-SI" dirty="0">
              <a:solidFill>
                <a:schemeClr val="bg1"/>
              </a:solidFill>
              <a:latin typeface="Calibri"/>
              <a:cs typeface="Calibri"/>
            </a:endParaRPr>
          </a:p>
          <a:p>
            <a:pPr marL="0" indent="0">
              <a:buNone/>
            </a:pPr>
            <a:r>
              <a:rPr lang="sl-SI" sz="2400" b="1" dirty="0">
                <a:solidFill>
                  <a:schemeClr val="bg1"/>
                </a:solidFill>
                <a:latin typeface="Calibri"/>
                <a:cs typeface="Arial"/>
              </a:rPr>
              <a:t>  </a:t>
            </a:r>
            <a:r>
              <a:rPr lang="sl-SI" sz="2400" b="1" dirty="0">
                <a:solidFill>
                  <a:schemeClr val="bg1"/>
                </a:solidFill>
                <a:latin typeface="Calibri"/>
                <a:cs typeface="Calibri"/>
              </a:rPr>
              <a:t>z umetnostjo pa se </a:t>
            </a:r>
            <a:r>
              <a:rPr lang="sl-SI" sz="2400" b="1" dirty="0">
                <a:solidFill>
                  <a:schemeClr val="bg1"/>
                </a:solidFill>
                <a:latin typeface="Calibri"/>
                <a:cs typeface="Arial"/>
              </a:rPr>
              <a:t>bodo  spoznavali tudi preko </a:t>
            </a:r>
            <a:endParaRPr lang="sl-SI" dirty="0">
              <a:solidFill>
                <a:schemeClr val="bg1"/>
              </a:solidFill>
              <a:latin typeface="Calibri"/>
              <a:cs typeface="Calibri"/>
            </a:endParaRPr>
          </a:p>
          <a:p>
            <a:pPr marL="0" indent="0">
              <a:buNone/>
            </a:pPr>
            <a:r>
              <a:rPr lang="sl-SI" sz="2400" b="1" dirty="0">
                <a:solidFill>
                  <a:schemeClr val="bg1"/>
                </a:solidFill>
                <a:latin typeface="Calibri"/>
                <a:cs typeface="Arial"/>
              </a:rPr>
              <a:t>dramsko-gledališke dejavnosti.</a:t>
            </a:r>
            <a:r>
              <a:rPr lang="sl-SI" sz="2400" dirty="0">
                <a:solidFill>
                  <a:srgbClr val="000000"/>
                </a:solidFill>
                <a:latin typeface="Arial"/>
                <a:cs typeface="Arial"/>
              </a:rPr>
              <a:t> </a:t>
            </a:r>
            <a:r>
              <a:rPr lang="sl-SI" altLang="sl-SI" sz="2400" b="1" dirty="0">
                <a:solidFill>
                  <a:schemeClr val="bg1"/>
                </a:solidFill>
                <a:cs typeface="Calibri"/>
              </a:rPr>
              <a:t> </a:t>
            </a:r>
            <a:endParaRPr lang="sl-SI">
              <a:solidFill>
                <a:schemeClr val="bg1"/>
              </a:solidFill>
              <a:cs typeface="Calibri"/>
            </a:endParaRPr>
          </a:p>
          <a:p>
            <a:r>
              <a:rPr lang="sl-SI" altLang="sl-SI" sz="2400" b="1" dirty="0">
                <a:solidFill>
                  <a:schemeClr val="bg1"/>
                </a:solidFill>
                <a:cs typeface="Calibri"/>
              </a:rPr>
              <a:t>Če si za, se nam pridruži </a:t>
            </a:r>
            <a:r>
              <a:rPr lang="sl-SI" altLang="sl-SI" sz="2400" b="1" dirty="0">
                <a:solidFill>
                  <a:srgbClr val="FF0000"/>
                </a:solidFill>
                <a:highlight>
                  <a:srgbClr val="FFFF00"/>
                </a:highlight>
                <a:cs typeface="Calibri"/>
              </a:rPr>
              <a:t>ob </a:t>
            </a:r>
            <a:r>
              <a:rPr lang="sl-SI" altLang="sl-SI" sz="2400" b="1" dirty="0">
                <a:solidFill>
                  <a:srgbClr val="FF0000"/>
                </a:solidFill>
                <a:highlight>
                  <a:srgbClr val="FFFF00"/>
                </a:highlight>
              </a:rPr>
              <a:t>četrtkih, 13.45-14.30,</a:t>
            </a:r>
            <a:endParaRPr lang="sl-SI" altLang="sl-SI" sz="2400" b="1" dirty="0">
              <a:solidFill>
                <a:srgbClr val="FF0000"/>
              </a:solidFill>
              <a:highlight>
                <a:srgbClr val="FFFF00"/>
              </a:highlight>
              <a:cs typeface="Calibri"/>
            </a:endParaRPr>
          </a:p>
          <a:p>
            <a:pPr marL="0" indent="0">
              <a:buNone/>
            </a:pPr>
            <a:r>
              <a:rPr lang="sl-SI" altLang="sl-SI" sz="2400" b="1" dirty="0">
                <a:solidFill>
                  <a:srgbClr val="FF0000"/>
                </a:solidFill>
              </a:rPr>
              <a:t>     </a:t>
            </a:r>
            <a:r>
              <a:rPr lang="sl-SI" altLang="sl-SI" sz="2400" b="1" dirty="0">
                <a:solidFill>
                  <a:srgbClr val="FF0000"/>
                </a:solidFill>
                <a:highlight>
                  <a:srgbClr val="FFFF00"/>
                </a:highlight>
              </a:rPr>
              <a:t>v A tednu, v učilnici 5. B.</a:t>
            </a:r>
            <a:endParaRPr lang="sl-SI" altLang="sl-SI" sz="2400" b="1" dirty="0">
              <a:solidFill>
                <a:srgbClr val="FF0000"/>
              </a:solidFill>
              <a:highlight>
                <a:srgbClr val="FFFF00"/>
              </a:highlight>
              <a:cs typeface="Calibri"/>
            </a:endParaRPr>
          </a:p>
          <a:p>
            <a:pPr>
              <a:buNone/>
            </a:pPr>
            <a:endParaRPr lang="sl-SI" altLang="sl-SI" sz="2400" b="1" dirty="0">
              <a:solidFill>
                <a:srgbClr val="FF0000"/>
              </a:solidFill>
              <a:highlight>
                <a:srgbClr val="FFFF00"/>
              </a:highlight>
              <a:cs typeface="Calibri"/>
            </a:endParaRPr>
          </a:p>
        </p:txBody>
      </p:sp>
      <p:pic>
        <p:nvPicPr>
          <p:cNvPr id="2" name="Slika 1" descr="Slika, ki vsebuje besede oseba, noht, prst, zapestje&#10;&#10;Opis je samodejno ustvarjen">
            <a:extLst>
              <a:ext uri="{FF2B5EF4-FFF2-40B4-BE49-F238E27FC236}">
                <a16:creationId xmlns:a16="http://schemas.microsoft.com/office/drawing/2014/main" id="{2E239AC6-5390-B743-D203-05615C315F01}"/>
              </a:ext>
            </a:extLst>
          </p:cNvPr>
          <p:cNvPicPr>
            <a:picLocks noChangeAspect="1"/>
          </p:cNvPicPr>
          <p:nvPr/>
        </p:nvPicPr>
        <p:blipFill>
          <a:blip r:embed="rId2"/>
          <a:stretch>
            <a:fillRect/>
          </a:stretch>
        </p:blipFill>
        <p:spPr>
          <a:xfrm>
            <a:off x="2288006" y="4662009"/>
            <a:ext cx="2753226" cy="1945561"/>
          </a:xfrm>
          <a:prstGeom prst="rect">
            <a:avLst/>
          </a:prstGeom>
        </p:spPr>
      </p:pic>
    </p:spTree>
    <p:extLst>
      <p:ext uri="{BB962C8B-B14F-4D97-AF65-F5344CB8AC3E}">
        <p14:creationId xmlns:p14="http://schemas.microsoft.com/office/powerpoint/2010/main" val="349370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pPr>
              <a:lnSpc>
                <a:spcPct val="150000"/>
              </a:lnSpc>
            </a:pPr>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READING STORIES</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3.–5.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GORDANI SLAK</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cs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179109" y="1822450"/>
            <a:ext cx="8507691" cy="430371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Ker z mamico in očijem rad potujem, </a:t>
            </a:r>
          </a:p>
          <a:p>
            <a:pPr>
              <a:buFont typeface="Arial" panose="020B0604020202020204" pitchFamily="34" charset="0"/>
              <a:buNone/>
            </a:pPr>
            <a:r>
              <a:rPr lang="sl-SI" altLang="sl-SI" sz="2800" b="1" dirty="0">
                <a:solidFill>
                  <a:schemeClr val="bg1"/>
                </a:solidFill>
              </a:rPr>
              <a:t>    bi se rad dobro naučil govoriti angleško. </a:t>
            </a:r>
          </a:p>
          <a:p>
            <a:pPr>
              <a:buFont typeface="Arial" panose="020B0604020202020204" pitchFamily="34" charset="0"/>
              <a:buNone/>
            </a:pPr>
            <a:r>
              <a:rPr lang="sl-SI" altLang="sl-SI" sz="2800" b="1" dirty="0">
                <a:solidFill>
                  <a:schemeClr val="bg1"/>
                </a:solidFill>
              </a:rPr>
              <a:t>    Nekaj besed že poznam, skozi poslušanje</a:t>
            </a:r>
          </a:p>
          <a:p>
            <a:pPr>
              <a:buFont typeface="Arial" panose="020B0604020202020204" pitchFamily="34" charset="0"/>
              <a:buNone/>
            </a:pPr>
            <a:r>
              <a:rPr lang="sl-SI" altLang="sl-SI" sz="2800" b="1" dirty="0">
                <a:solidFill>
                  <a:schemeClr val="bg1"/>
                </a:solidFill>
              </a:rPr>
              <a:t>    zgodb, ki nam jih bo prebrala učiteljica,</a:t>
            </a:r>
          </a:p>
          <a:p>
            <a:pPr>
              <a:buFont typeface="Arial" panose="020B0604020202020204" pitchFamily="34" charset="0"/>
              <a:buNone/>
            </a:pPr>
            <a:r>
              <a:rPr lang="sl-SI" altLang="sl-SI" sz="2800" b="1" dirty="0">
                <a:solidFill>
                  <a:schemeClr val="bg1"/>
                </a:solidFill>
              </a:rPr>
              <a:t>    pa se lahko zagotovo naučim še veliko novih</a:t>
            </a:r>
          </a:p>
          <a:p>
            <a:pPr>
              <a:buFont typeface="Arial" panose="020B0604020202020204" pitchFamily="34" charset="0"/>
              <a:buNone/>
            </a:pPr>
            <a:r>
              <a:rPr lang="sl-SI" altLang="sl-SI" sz="2800" b="1" dirty="0">
                <a:solidFill>
                  <a:schemeClr val="bg1"/>
                </a:solidFill>
              </a:rPr>
              <a:t>    angleških besed. </a:t>
            </a:r>
          </a:p>
          <a:p>
            <a:pPr>
              <a:buNone/>
            </a:pPr>
            <a:r>
              <a:rPr lang="sl-SI" altLang="sl-SI" sz="2800" b="1" dirty="0">
                <a:solidFill>
                  <a:schemeClr val="bg1"/>
                </a:solidFill>
              </a:rPr>
              <a:t>    </a:t>
            </a:r>
            <a:r>
              <a:rPr lang="sl-SI" altLang="sl-SI" sz="2600" b="1" dirty="0">
                <a:solidFill>
                  <a:srgbClr val="FF0000"/>
                </a:solidFill>
                <a:highlight>
                  <a:srgbClr val="FFFF00"/>
                </a:highlight>
              </a:rPr>
              <a:t>Pridruži se nam v torek, 12.50-13.35.</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000" b="1" dirty="0">
                <a:solidFill>
                  <a:srgbClr val="FF0000"/>
                </a:solidFill>
                <a:highlight>
                  <a:srgbClr val="FFFF00"/>
                </a:highlight>
              </a:rPr>
              <a:t>Kje se bomo dobivali?  </a:t>
            </a:r>
            <a:endParaRPr lang="sl-SI" altLang="sl-SI" sz="2000" b="1" dirty="0">
              <a:solidFill>
                <a:srgbClr val="FF0000"/>
              </a:solidFill>
              <a:highlight>
                <a:srgbClr val="FFFF00"/>
              </a:highlight>
              <a:cs typeface="Calibri"/>
            </a:endParaRPr>
          </a:p>
          <a:p>
            <a:pPr>
              <a:buNone/>
            </a:pPr>
            <a:r>
              <a:rPr lang="sl-SI" altLang="sl-SI" sz="2000" b="1" dirty="0">
                <a:solidFill>
                  <a:srgbClr val="FF0000"/>
                </a:solidFill>
              </a:rPr>
              <a:t>    </a:t>
            </a:r>
            <a:r>
              <a:rPr lang="sl-SI" altLang="sl-SI" sz="2000" b="1" dirty="0">
                <a:solidFill>
                  <a:srgbClr val="FF0000"/>
                </a:solidFill>
                <a:highlight>
                  <a:srgbClr val="FFFF00"/>
                </a:highlight>
              </a:rPr>
              <a:t>Dogovorili se bomo naknadno.</a:t>
            </a:r>
            <a:endParaRPr lang="sl-SI" altLang="sl-SI" sz="2000" b="1">
              <a:solidFill>
                <a:srgbClr val="FF0000"/>
              </a:solidFill>
              <a:highlight>
                <a:srgbClr val="FFFF00"/>
              </a:highlight>
              <a:cs typeface="Calibri"/>
            </a:endParaRPr>
          </a:p>
        </p:txBody>
      </p:sp>
    </p:spTree>
    <p:extLst>
      <p:ext uri="{BB962C8B-B14F-4D97-AF65-F5344CB8AC3E}">
        <p14:creationId xmlns:p14="http://schemas.microsoft.com/office/powerpoint/2010/main" val="75209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PROSTOVOLJSTVO</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1.–3. r in 9.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KATJA KADIVEC</a:t>
            </a:r>
            <a:r>
              <a:rPr lang="sl-SI" altLang="sl-SI" sz="2000" b="1" dirty="0">
                <a:solidFill>
                  <a:srgbClr val="FF0000"/>
                </a:solidFill>
                <a:highlight>
                  <a:srgbClr val="FFFF00"/>
                </a:highlight>
                <a:latin typeface="Arial"/>
                <a:cs typeface="Arial"/>
              </a:rPr>
              <a:t> </a:t>
            </a:r>
            <a:br>
              <a:rPr lang="sl-SI" altLang="sl-SI" sz="2000" b="1" dirty="0">
                <a:highlight>
                  <a:srgbClr val="FFFF00"/>
                </a:highlight>
                <a:latin typeface="Arial" panose="020B0604020202020204" pitchFamily="34" charset="0"/>
              </a:rPr>
            </a:br>
            <a:endParaRPr lang="sl-SI" altLang="sl-SI" sz="2000" b="1" dirty="0">
              <a:solidFill>
                <a:srgbClr val="FF0000"/>
              </a:solidFill>
              <a:highlight>
                <a:srgbClr val="FFFF00"/>
              </a:highlight>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318154" y="1813023"/>
            <a:ext cx="8507691" cy="4889435"/>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Kdo so učenci prostovoljci?</a:t>
            </a:r>
          </a:p>
          <a:p>
            <a:pPr>
              <a:buFont typeface="Arial" panose="020B0604020202020204" pitchFamily="34" charset="0"/>
              <a:buNone/>
            </a:pPr>
            <a:r>
              <a:rPr lang="sl-SI" altLang="sl-SI" sz="2800" b="1" dirty="0">
                <a:solidFill>
                  <a:schemeClr val="bg1"/>
                </a:solidFill>
              </a:rPr>
              <a:t>    To so tisti učenci, ki drugim učencem </a:t>
            </a:r>
          </a:p>
          <a:p>
            <a:pPr>
              <a:buFont typeface="Arial" panose="020B0604020202020204" pitchFamily="34" charset="0"/>
              <a:buNone/>
            </a:pPr>
            <a:r>
              <a:rPr lang="sl-SI" altLang="sl-SI" sz="2800" b="1" dirty="0">
                <a:solidFill>
                  <a:schemeClr val="bg1"/>
                </a:solidFill>
              </a:rPr>
              <a:t>    pomagajo, in sicer z namenom,</a:t>
            </a:r>
          </a:p>
          <a:p>
            <a:pPr>
              <a:buFont typeface="Arial" panose="020B0604020202020204" pitchFamily="34" charset="0"/>
              <a:buNone/>
            </a:pPr>
            <a:r>
              <a:rPr lang="sl-SI" altLang="sl-SI" sz="2800" b="1" dirty="0">
                <a:solidFill>
                  <a:schemeClr val="bg1"/>
                </a:solidFill>
              </a:rPr>
              <a:t>    da so bolj samostojni in</a:t>
            </a:r>
          </a:p>
          <a:p>
            <a:pPr>
              <a:buFont typeface="Arial" panose="020B0604020202020204" pitchFamily="34" charset="0"/>
              <a:buNone/>
            </a:pPr>
            <a:r>
              <a:rPr lang="sl-SI" altLang="sl-SI" sz="2800" b="1" dirty="0">
                <a:solidFill>
                  <a:schemeClr val="bg1"/>
                </a:solidFill>
              </a:rPr>
              <a:t>    samozavestni, velikokrat pa jih tudi</a:t>
            </a:r>
          </a:p>
          <a:p>
            <a:pPr>
              <a:buFont typeface="Arial" panose="020B0604020202020204" pitchFamily="34" charset="0"/>
              <a:buNone/>
            </a:pPr>
            <a:r>
              <a:rPr lang="sl-SI" altLang="sl-SI" sz="2800" b="1" dirty="0">
                <a:solidFill>
                  <a:schemeClr val="bg1"/>
                </a:solidFill>
              </a:rPr>
              <a:t>    motivirajo, in sicer zato, da bi bili še bolj </a:t>
            </a:r>
          </a:p>
          <a:p>
            <a:pPr>
              <a:buFont typeface="Arial" panose="020B0604020202020204" pitchFamily="34" charset="0"/>
              <a:buNone/>
            </a:pPr>
            <a:r>
              <a:rPr lang="sl-SI" altLang="sl-SI" sz="2800" b="1" dirty="0">
                <a:solidFill>
                  <a:schemeClr val="bg1"/>
                </a:solidFill>
              </a:rPr>
              <a:t>    uspešni v šoli. </a:t>
            </a:r>
          </a:p>
          <a:p>
            <a:pPr>
              <a:buNone/>
            </a:pPr>
            <a:r>
              <a:rPr lang="sl-SI" altLang="sl-SI" sz="2800" b="1" dirty="0">
                <a:solidFill>
                  <a:schemeClr val="bg1"/>
                </a:solidFill>
              </a:rPr>
              <a:t>	</a:t>
            </a:r>
            <a:r>
              <a:rPr lang="sl-SI" altLang="sl-SI" sz="2000" b="1" dirty="0">
                <a:solidFill>
                  <a:srgbClr val="FF0000"/>
                </a:solidFill>
                <a:highlight>
                  <a:srgbClr val="FFFF00"/>
                </a:highlight>
              </a:rPr>
              <a:t>Učiteljica Katja bo prišla k tebi, če se boš </a:t>
            </a:r>
            <a:r>
              <a:rPr lang="sl-SI" altLang="sl-SI" sz="2000" b="1" dirty="0">
                <a:solidFill>
                  <a:srgbClr val="FF0000"/>
                </a:solidFill>
                <a:highlight>
                  <a:srgbClr val="FFFF00"/>
                </a:highlight>
                <a:cs typeface="Calibri"/>
              </a:rPr>
              <a:t>odločil/-a      </a:t>
            </a:r>
          </a:p>
          <a:p>
            <a:pPr>
              <a:buNone/>
            </a:pPr>
            <a:r>
              <a:rPr lang="sl-SI" altLang="sl-SI" sz="2000" b="1" dirty="0">
                <a:solidFill>
                  <a:srgbClr val="FF0000"/>
                </a:solidFill>
                <a:cs typeface="Calibri"/>
              </a:rPr>
              <a:t>      </a:t>
            </a:r>
            <a:r>
              <a:rPr lang="sl-SI" altLang="sl-SI" sz="2000" b="1" dirty="0">
                <a:solidFill>
                  <a:srgbClr val="FF0000"/>
                </a:solidFill>
                <a:highlight>
                  <a:srgbClr val="FFFF00"/>
                </a:highlight>
                <a:cs typeface="Calibri"/>
              </a:rPr>
              <a:t>za prostovoljstvo in ti bo povedala, kdaj in kje se boste dobivali.</a:t>
            </a:r>
          </a:p>
          <a:p>
            <a:endParaRPr lang="sl-SI" altLang="sl-SI" sz="2800" b="1" dirty="0">
              <a:solidFill>
                <a:schemeClr val="bg1"/>
              </a:solidFill>
            </a:endParaRPr>
          </a:p>
        </p:txBody>
      </p:sp>
    </p:spTree>
    <p:extLst>
      <p:ext uri="{BB962C8B-B14F-4D97-AF65-F5344CB8AC3E}">
        <p14:creationId xmlns:p14="http://schemas.microsoft.com/office/powerpoint/2010/main" val="192324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ŠPORTNE URICE</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2.–3.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KATJI KORDIŠ</a:t>
            </a:r>
            <a:r>
              <a:rPr lang="sl-SI" altLang="sl-SI" sz="2000" b="1" dirty="0">
                <a:solidFill>
                  <a:srgbClr val="FF0000"/>
                </a:solidFill>
                <a:highlight>
                  <a:srgbClr val="FFFF00"/>
                </a:highlight>
                <a:latin typeface="Arial"/>
                <a:cs typeface="Arial"/>
              </a:rPr>
              <a:t> </a:t>
            </a:r>
            <a:br>
              <a:rPr lang="sl-SI" altLang="sl-SI" sz="2000" b="1" dirty="0">
                <a:highlight>
                  <a:srgbClr val="FFFF00"/>
                </a:highlight>
                <a:latin typeface="Arial" panose="020B0604020202020204" pitchFamily="34" charset="0"/>
              </a:rPr>
            </a:br>
            <a:endParaRPr lang="sl-SI" altLang="sl-SI" sz="2000" b="1" dirty="0">
              <a:solidFill>
                <a:srgbClr val="FF0000"/>
              </a:solidFill>
              <a:highlight>
                <a:srgbClr val="FFFF00"/>
              </a:highlight>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1" y="1822450"/>
            <a:ext cx="7352906" cy="454064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Pridi in razmigaj svoje telo! Si za?</a:t>
            </a:r>
          </a:p>
          <a:p>
            <a:pPr>
              <a:buFont typeface="Arial" panose="020B0604020202020204" pitchFamily="34" charset="0"/>
              <a:buNone/>
            </a:pPr>
            <a:endParaRPr lang="sl-SI" altLang="sl-SI" sz="2800" b="1" dirty="0">
              <a:solidFill>
                <a:schemeClr val="bg1"/>
              </a:solidFill>
            </a:endParaRPr>
          </a:p>
          <a:p>
            <a:pPr>
              <a:buNone/>
            </a:pPr>
            <a:r>
              <a:rPr lang="sl-SI" altLang="sl-SI" sz="2800" b="1" dirty="0">
                <a:solidFill>
                  <a:schemeClr val="bg1"/>
                </a:solidFill>
              </a:rPr>
              <a:t>	</a:t>
            </a:r>
            <a:r>
              <a:rPr lang="sl-SI" altLang="sl-SI" sz="2600" b="1" dirty="0">
                <a:solidFill>
                  <a:srgbClr val="FF0000"/>
                </a:solidFill>
                <a:highlight>
                  <a:srgbClr val="FFFF00"/>
                </a:highlight>
              </a:rPr>
              <a:t>Na igrišču ali v mali telovadnici, se bomo družili</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vsako sredo, 13.45-14.30.</a:t>
            </a:r>
            <a:endParaRPr lang="sl-SI" altLang="sl-SI" sz="2600" b="1" dirty="0">
              <a:solidFill>
                <a:srgbClr val="FF0000"/>
              </a:solidFill>
              <a:highlight>
                <a:srgbClr val="FFFF00"/>
              </a:highlight>
              <a:cs typeface="Calibri"/>
            </a:endParaRPr>
          </a:p>
          <a:p>
            <a:pPr marL="0" indent="0">
              <a:buNone/>
            </a:pPr>
            <a:r>
              <a:rPr lang="sl-SI" altLang="sl-SI" sz="2800" b="1" dirty="0">
                <a:solidFill>
                  <a:schemeClr val="bg1"/>
                </a:solidFill>
              </a:rPr>
              <a:t>    </a:t>
            </a:r>
          </a:p>
          <a:p>
            <a:pPr marL="0" indent="0">
              <a:buNone/>
            </a:pPr>
            <a:r>
              <a:rPr lang="sl-SI" altLang="sl-SI" sz="2800" b="1" dirty="0">
                <a:solidFill>
                  <a:schemeClr val="bg1"/>
                </a:solidFill>
              </a:rPr>
              <a:t>     Učiteljica ti bo pokazala, kako narediš</a:t>
            </a:r>
          </a:p>
          <a:p>
            <a:pPr marL="0" indent="0">
              <a:buNone/>
            </a:pPr>
            <a:r>
              <a:rPr lang="sl-SI" altLang="sl-SI" sz="2800" b="1" dirty="0">
                <a:solidFill>
                  <a:schemeClr val="bg1"/>
                </a:solidFill>
              </a:rPr>
              <a:t>     pravilen preval naprej in nazaj, preizkusil/-a</a:t>
            </a:r>
          </a:p>
          <a:p>
            <a:pPr marL="0" indent="0">
              <a:buNone/>
            </a:pPr>
            <a:r>
              <a:rPr lang="sl-SI" altLang="sl-SI" sz="2800" b="1" dirty="0">
                <a:solidFill>
                  <a:schemeClr val="bg1"/>
                </a:solidFill>
              </a:rPr>
              <a:t>     pa se boš lahko tudi v dveh športnih</a:t>
            </a:r>
          </a:p>
          <a:p>
            <a:pPr marL="0" indent="0">
              <a:buNone/>
            </a:pPr>
            <a:r>
              <a:rPr lang="sl-SI" altLang="sl-SI" sz="2800" b="1" dirty="0">
                <a:solidFill>
                  <a:schemeClr val="bg1"/>
                </a:solidFill>
              </a:rPr>
              <a:t>     disciplinah kot sta atletika in gimnastika.</a:t>
            </a:r>
          </a:p>
        </p:txBody>
      </p:sp>
    </p:spTree>
    <p:extLst>
      <p:ext uri="{BB962C8B-B14F-4D97-AF65-F5344CB8AC3E}">
        <p14:creationId xmlns:p14="http://schemas.microsoft.com/office/powerpoint/2010/main" val="9489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4AC65D-F102-4961-8901-E402E022755B}"/>
              </a:ext>
            </a:extLst>
          </p:cNvPr>
          <p:cNvSpPr>
            <a:spLocks noGrp="1"/>
          </p:cNvSpPr>
          <p:nvPr>
            <p:ph type="title" idx="4294967295"/>
          </p:nvPr>
        </p:nvSpPr>
        <p:spPr>
          <a:xfrm>
            <a:off x="457200" y="274638"/>
            <a:ext cx="6135688" cy="1143000"/>
          </a:xfrm>
        </p:spPr>
        <p:txBody>
          <a:bodyPr/>
          <a:lstStyle/>
          <a:p>
            <a:r>
              <a:rPr lang="sl-SI" altLang="sl-SI" sz="4200" b="1" dirty="0">
                <a:solidFill>
                  <a:srgbClr val="FFFF00"/>
                </a:solidFill>
              </a:rPr>
              <a:t>VABIMO VAS K VPISU KROŽKOV, </a:t>
            </a:r>
          </a:p>
        </p:txBody>
      </p:sp>
      <p:sp>
        <p:nvSpPr>
          <p:cNvPr id="37891" name="Rectangle 3">
            <a:extLst>
              <a:ext uri="{FF2B5EF4-FFF2-40B4-BE49-F238E27FC236}">
                <a16:creationId xmlns:a16="http://schemas.microsoft.com/office/drawing/2014/main" id="{3AF435C7-2DA7-45E1-90BC-C8B5A57DE837}"/>
              </a:ext>
            </a:extLst>
          </p:cNvPr>
          <p:cNvSpPr>
            <a:spLocks noGrp="1"/>
          </p:cNvSpPr>
          <p:nvPr>
            <p:ph type="body" idx="4294967295"/>
          </p:nvPr>
        </p:nvSpPr>
        <p:spPr>
          <a:xfrm>
            <a:off x="457200" y="1147714"/>
            <a:ext cx="6352611" cy="5289491"/>
          </a:xfrm>
        </p:spPr>
        <p:txBody>
          <a:bodyPr/>
          <a:lstStyle/>
          <a:p>
            <a:pPr algn="ctr">
              <a:lnSpc>
                <a:spcPct val="90000"/>
              </a:lnSpc>
            </a:pPr>
            <a:endParaRPr lang="sl-SI" altLang="sl-SI" sz="1800" b="1" dirty="0">
              <a:solidFill>
                <a:schemeClr val="bg1"/>
              </a:solidFill>
              <a:cs typeface="Calibri"/>
            </a:endParaRPr>
          </a:p>
          <a:p>
            <a:pPr marL="0" indent="0" algn="ctr">
              <a:lnSpc>
                <a:spcPct val="90000"/>
              </a:lnSpc>
              <a:buNone/>
            </a:pPr>
            <a:r>
              <a:rPr lang="sl-SI" altLang="sl-SI" sz="2200" b="1" dirty="0">
                <a:solidFill>
                  <a:schemeClr val="bg1"/>
                </a:solidFill>
                <a:cs typeface="Calibri"/>
              </a:rPr>
              <a:t>ki razvijajo veščine s področja UMETNOSTI:</a:t>
            </a:r>
          </a:p>
          <a:p>
            <a:pPr marL="0" indent="0" algn="ctr">
              <a:lnSpc>
                <a:spcPct val="90000"/>
              </a:lnSpc>
              <a:buNone/>
            </a:pPr>
            <a:endParaRPr lang="sl-SI" altLang="sl-SI" sz="2200" b="1" dirty="0">
              <a:solidFill>
                <a:schemeClr val="bg1"/>
              </a:solidFill>
              <a:cs typeface="Calibri"/>
            </a:endParaRPr>
          </a:p>
          <a:p>
            <a:pPr marL="457200" indent="-457200" algn="ctr">
              <a:lnSpc>
                <a:spcPct val="90000"/>
              </a:lnSpc>
              <a:buAutoNum type="arabicPeriod"/>
            </a:pPr>
            <a:r>
              <a:rPr lang="sl-SI" altLang="sl-SI" sz="2800" b="1" dirty="0">
                <a:solidFill>
                  <a:schemeClr val="bg1"/>
                </a:solidFill>
                <a:cs typeface="Calibri"/>
              </a:rPr>
              <a:t>CICI PEVSKI ZBOR: 1.r</a:t>
            </a:r>
            <a:endParaRPr lang="sl-SI" sz="2800" dirty="0">
              <a:solidFill>
                <a:schemeClr val="bg1"/>
              </a:solidFill>
              <a:cs typeface="Calibri"/>
            </a:endParaRPr>
          </a:p>
          <a:p>
            <a:pPr marL="0" indent="0" algn="ctr">
              <a:lnSpc>
                <a:spcPct val="90000"/>
              </a:lnSpc>
              <a:buNone/>
            </a:pPr>
            <a:r>
              <a:rPr lang="sl-SI" altLang="sl-SI" sz="2800" b="1" dirty="0">
                <a:solidFill>
                  <a:schemeClr val="bg1"/>
                </a:solidFill>
                <a:cs typeface="Calibri"/>
              </a:rPr>
              <a:t>2. OTROŠKI PEVSKI ZBOR: 2.-6. r</a:t>
            </a:r>
          </a:p>
          <a:p>
            <a:pPr marL="0" indent="0" algn="ctr">
              <a:lnSpc>
                <a:spcPct val="90000"/>
              </a:lnSpc>
              <a:buNone/>
            </a:pPr>
            <a:r>
              <a:rPr lang="sl-SI" altLang="sl-SI" sz="2800" b="1" dirty="0">
                <a:solidFill>
                  <a:schemeClr val="bg1"/>
                </a:solidFill>
                <a:cs typeface="Calibri"/>
              </a:rPr>
              <a:t>3. GLASBENO-USTVARJALNI KROŽEK </a:t>
            </a:r>
          </a:p>
          <a:p>
            <a:pPr marL="0" indent="0" algn="ctr">
              <a:lnSpc>
                <a:spcPct val="90000"/>
              </a:lnSpc>
              <a:buNone/>
            </a:pPr>
            <a:r>
              <a:rPr lang="sl-SI" altLang="sl-SI" sz="2300" b="1" dirty="0">
                <a:solidFill>
                  <a:schemeClr val="bg1"/>
                </a:solidFill>
                <a:cs typeface="Calibri"/>
              </a:rPr>
              <a:t>"Slavček </a:t>
            </a:r>
            <a:r>
              <a:rPr lang="sl-SI" altLang="sl-SI" sz="2300" b="1" dirty="0" err="1">
                <a:solidFill>
                  <a:schemeClr val="bg1"/>
                </a:solidFill>
                <a:cs typeface="Calibri"/>
              </a:rPr>
              <a:t>Muzikalček</a:t>
            </a:r>
            <a:r>
              <a:rPr lang="sl-SI" altLang="sl-SI" sz="2300" b="1" dirty="0">
                <a:solidFill>
                  <a:schemeClr val="bg1"/>
                </a:solidFill>
                <a:cs typeface="Calibri"/>
              </a:rPr>
              <a:t>": 1.-3. r</a:t>
            </a:r>
            <a:endParaRPr lang="sl-SI" sz="2300" dirty="0">
              <a:solidFill>
                <a:schemeClr val="bg1"/>
              </a:solidFill>
              <a:cs typeface="Calibri"/>
            </a:endParaRPr>
          </a:p>
          <a:p>
            <a:pPr marL="0" indent="0" algn="ctr">
              <a:lnSpc>
                <a:spcPct val="90000"/>
              </a:lnSpc>
              <a:buNone/>
            </a:pPr>
            <a:r>
              <a:rPr lang="sl-SI" altLang="sl-SI" sz="2800" b="1" dirty="0">
                <a:solidFill>
                  <a:schemeClr val="bg1"/>
                </a:solidFill>
                <a:cs typeface="Calibri"/>
              </a:rPr>
              <a:t>4. LIKOVNI KROŽEK: 1.-9. r</a:t>
            </a:r>
          </a:p>
          <a:p>
            <a:pPr marL="0" indent="0" algn="ctr">
              <a:lnSpc>
                <a:spcPct val="90000"/>
              </a:lnSpc>
              <a:buNone/>
            </a:pPr>
            <a:r>
              <a:rPr lang="sl-SI" altLang="sl-SI" sz="2800" b="1" dirty="0">
                <a:solidFill>
                  <a:schemeClr val="bg1"/>
                </a:solidFill>
                <a:cs typeface="Calibri"/>
              </a:rPr>
              <a:t>5. KIPARSKI KROŽEK: 2.-9. r</a:t>
            </a:r>
          </a:p>
          <a:p>
            <a:pPr marL="0" indent="0" algn="ctr">
              <a:lnSpc>
                <a:spcPct val="90000"/>
              </a:lnSpc>
              <a:buNone/>
            </a:pPr>
            <a:r>
              <a:rPr lang="sl-SI" altLang="sl-SI" sz="2800" b="1" dirty="0">
                <a:solidFill>
                  <a:schemeClr val="bg1"/>
                </a:solidFill>
                <a:cs typeface="Calibri"/>
              </a:rPr>
              <a:t>6. OTROŠKA FOLKLORNA SKUPINA: 1.-6. r</a:t>
            </a:r>
          </a:p>
          <a:p>
            <a:pPr marL="0" indent="0" algn="ctr">
              <a:lnSpc>
                <a:spcPct val="90000"/>
              </a:lnSpc>
              <a:buNone/>
            </a:pPr>
            <a:r>
              <a:rPr lang="sl-SI" altLang="sl-SI" sz="2800" b="1" dirty="0">
                <a:solidFill>
                  <a:schemeClr val="bg1"/>
                </a:solidFill>
                <a:cs typeface="Calibri"/>
              </a:rPr>
              <a:t>7. COUNTRY PLES: 3. r</a:t>
            </a:r>
          </a:p>
          <a:p>
            <a:pPr marL="0" indent="0" algn="ctr">
              <a:lnSpc>
                <a:spcPct val="90000"/>
              </a:lnSpc>
              <a:buNone/>
            </a:pPr>
            <a:r>
              <a:rPr lang="sl-SI" altLang="sl-SI" sz="2800" b="1" dirty="0">
                <a:solidFill>
                  <a:schemeClr val="bg1"/>
                </a:solidFill>
                <a:cs typeface="Calibri"/>
              </a:rPr>
              <a:t>8. ISKRICE UMETNOSTI: 3.-5. r</a:t>
            </a:r>
          </a:p>
          <a:p>
            <a:pPr marL="0" indent="0" algn="ctr">
              <a:lnSpc>
                <a:spcPct val="90000"/>
              </a:lnSpc>
              <a:buNone/>
            </a:pPr>
            <a:endParaRPr lang="sl-SI" altLang="sl-SI" sz="2200" b="1" dirty="0">
              <a:solidFill>
                <a:schemeClr val="bg1"/>
              </a:solidFill>
              <a:cs typeface="Calibri"/>
            </a:endParaRPr>
          </a:p>
        </p:txBody>
      </p:sp>
    </p:spTree>
    <p:extLst>
      <p:ext uri="{BB962C8B-B14F-4D97-AF65-F5344CB8AC3E}">
        <p14:creationId xmlns:p14="http://schemas.microsoft.com/office/powerpoint/2010/main" val="2235438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pPr>
              <a:lnSpc>
                <a:spcPct val="150000"/>
              </a:lnSpc>
            </a:pPr>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2800" b="1" dirty="0">
                <a:solidFill>
                  <a:srgbClr val="FFFF00"/>
                </a:solidFill>
                <a:latin typeface="Arial"/>
                <a:cs typeface="Arial"/>
              </a:rPr>
              <a:t>KOLESARSKI KROŽEK</a:t>
            </a:r>
            <a:br>
              <a:rPr lang="sl-SI" altLang="sl-SI" sz="2800" b="1" dirty="0">
                <a:latin typeface="Arial" panose="020B0604020202020204" pitchFamily="34" charset="0"/>
              </a:rPr>
            </a:br>
            <a:r>
              <a:rPr lang="sl-SI" altLang="sl-SI" sz="2400" b="1" dirty="0">
                <a:solidFill>
                  <a:srgbClr val="FFFF00"/>
                </a:solidFill>
                <a:latin typeface="Arial"/>
                <a:cs typeface="Arial"/>
              </a:rPr>
              <a:t>za učence 5.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KATJI KORDIŠ</a:t>
            </a:r>
            <a:r>
              <a:rPr lang="sl-SI" altLang="sl-SI" sz="2000" b="1" dirty="0">
                <a:solidFill>
                  <a:srgbClr val="FF0000"/>
                </a:solidFill>
                <a:highlight>
                  <a:srgbClr val="FFFF00"/>
                </a:highlight>
                <a:latin typeface="Arial"/>
                <a:cs typeface="Arial"/>
              </a:rPr>
              <a:t> </a:t>
            </a:r>
            <a:br>
              <a:rPr lang="sl-SI" altLang="sl-SI" sz="2000" b="1" dirty="0">
                <a:highlight>
                  <a:srgbClr val="FFFF00"/>
                </a:highlight>
                <a:latin typeface="Arial" panose="020B0604020202020204" pitchFamily="34" charset="0"/>
              </a:rPr>
            </a:br>
            <a:endParaRPr lang="sl-SI" altLang="sl-SI" sz="2000" b="1" dirty="0">
              <a:solidFill>
                <a:srgbClr val="FF0000"/>
              </a:solidFill>
              <a:highlight>
                <a:srgbClr val="FFFF00"/>
              </a:highlight>
              <a:latin typeface="Arial" panose="020B0604020202020204" pitchFamily="34" charset="0"/>
              <a:cs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340895" y="2123240"/>
            <a:ext cx="6490643" cy="4540643"/>
          </a:xfrm>
        </p:spPr>
        <p:txBody>
          <a:bodyPr/>
          <a:lstStyle/>
          <a:p>
            <a:pPr>
              <a:buNone/>
            </a:pPr>
            <a:r>
              <a:rPr lang="sl-SI" altLang="sl-SI" sz="2800" b="1" dirty="0">
                <a:solidFill>
                  <a:schemeClr val="bg1"/>
                </a:solidFill>
                <a:cs typeface="Calibri"/>
              </a:rPr>
              <a:t>Zagotovo se rad pripelješ s kolesom v šolo.</a:t>
            </a:r>
          </a:p>
          <a:p>
            <a:pPr>
              <a:buNone/>
            </a:pPr>
            <a:r>
              <a:rPr lang="sl-SI" altLang="sl-SI" sz="2800" b="1" dirty="0">
                <a:solidFill>
                  <a:schemeClr val="bg1"/>
                </a:solidFill>
                <a:cs typeface="Calibri"/>
              </a:rPr>
              <a:t>Super pa je, če se naučiš še prometne znake in tudi to, kdo ima prednost na cesti.</a:t>
            </a:r>
            <a:endParaRPr lang="sl-SI" dirty="0">
              <a:solidFill>
                <a:schemeClr val="bg1"/>
              </a:solidFill>
              <a:cs typeface="Calibri"/>
            </a:endParaRPr>
          </a:p>
          <a:p>
            <a:pPr>
              <a:buNone/>
            </a:pPr>
            <a:endParaRPr lang="sl-SI" altLang="sl-SI" sz="2800" b="1" dirty="0">
              <a:solidFill>
                <a:schemeClr val="bg1"/>
              </a:solidFill>
              <a:cs typeface="Calibri"/>
            </a:endParaRPr>
          </a:p>
          <a:p>
            <a:pPr algn="ctr">
              <a:buNone/>
            </a:pPr>
            <a:r>
              <a:rPr lang="sl-SI" altLang="sl-SI" sz="2600" b="1" dirty="0">
                <a:solidFill>
                  <a:srgbClr val="FF0000"/>
                </a:solidFill>
                <a:cs typeface="Calibri"/>
              </a:rPr>
              <a:t>    </a:t>
            </a:r>
            <a:r>
              <a:rPr lang="sl-SI" altLang="sl-SI" sz="2600" b="1" dirty="0">
                <a:solidFill>
                  <a:srgbClr val="FF0000"/>
                </a:solidFill>
                <a:highlight>
                  <a:srgbClr val="FFFF00"/>
                </a:highlight>
                <a:cs typeface="Calibri"/>
              </a:rPr>
              <a:t>Družili se bomo ob sredah, 7.30-8.15, </a:t>
            </a:r>
            <a:endParaRPr lang="sl-SI">
              <a:solidFill>
                <a:srgbClr val="000000"/>
              </a:solidFill>
              <a:cs typeface="Calibri"/>
            </a:endParaRPr>
          </a:p>
          <a:p>
            <a:pPr algn="ctr">
              <a:buNone/>
            </a:pPr>
            <a:r>
              <a:rPr lang="sl-SI" altLang="sl-SI" sz="2600" b="1" dirty="0">
                <a:solidFill>
                  <a:srgbClr val="FF0000"/>
                </a:solidFill>
                <a:highlight>
                  <a:srgbClr val="FFFF00"/>
                </a:highlight>
                <a:cs typeface="Calibri"/>
              </a:rPr>
              <a:t>v računalniški učilnici, </a:t>
            </a:r>
            <a:endParaRPr lang="sl-SI">
              <a:solidFill>
                <a:srgbClr val="000000"/>
              </a:solidFill>
              <a:cs typeface="Calibri"/>
            </a:endParaRPr>
          </a:p>
          <a:p>
            <a:pPr algn="ctr">
              <a:buNone/>
            </a:pPr>
            <a:r>
              <a:rPr lang="sl-SI" altLang="sl-SI" sz="2600" b="1" dirty="0">
                <a:solidFill>
                  <a:srgbClr val="FF0000"/>
                </a:solidFill>
                <a:highlight>
                  <a:srgbClr val="FFFF00"/>
                </a:highlight>
                <a:cs typeface="Calibri"/>
              </a:rPr>
              <a:t>ker bomo reševali vprašalnik,</a:t>
            </a:r>
            <a:endParaRPr lang="sl-SI" dirty="0">
              <a:solidFill>
                <a:srgbClr val="000000"/>
              </a:solidFill>
              <a:cs typeface="Calibri"/>
            </a:endParaRPr>
          </a:p>
          <a:p>
            <a:pPr algn="ctr">
              <a:buNone/>
            </a:pPr>
            <a:r>
              <a:rPr lang="sl-SI" altLang="sl-SI" sz="2600" b="1" dirty="0">
                <a:solidFill>
                  <a:srgbClr val="FF0000"/>
                </a:solidFill>
                <a:highlight>
                  <a:srgbClr val="FFFF00"/>
                </a:highlight>
                <a:cs typeface="Calibri"/>
              </a:rPr>
              <a:t> pred praktično vožnjo s kolesom.</a:t>
            </a:r>
            <a:endParaRPr lang="sl-SI">
              <a:cs typeface="Calibri"/>
            </a:endParaRPr>
          </a:p>
          <a:p>
            <a:pPr>
              <a:buNone/>
            </a:pPr>
            <a:r>
              <a:rPr lang="sl-SI" altLang="sl-SI" sz="2600" b="1" dirty="0">
                <a:solidFill>
                  <a:srgbClr val="FF0000"/>
                </a:solidFill>
              </a:rPr>
              <a:t>     </a:t>
            </a:r>
            <a:endParaRPr lang="sl-SI" altLang="sl-SI" sz="2600" b="1">
              <a:solidFill>
                <a:srgbClr val="FF0000"/>
              </a:solidFill>
              <a:highlight>
                <a:srgbClr val="FFFF00"/>
              </a:highlight>
              <a:cs typeface="Calibri"/>
            </a:endParaRPr>
          </a:p>
          <a:p>
            <a:pPr marL="0" indent="0">
              <a:buNone/>
            </a:pPr>
            <a:r>
              <a:rPr lang="sl-SI" altLang="sl-SI" sz="2800" b="1" dirty="0">
                <a:solidFill>
                  <a:schemeClr val="bg1"/>
                </a:solidFill>
              </a:rPr>
              <a:t>    </a:t>
            </a:r>
          </a:p>
          <a:p>
            <a:pPr marL="0" indent="0">
              <a:buNone/>
            </a:pPr>
            <a:r>
              <a:rPr lang="sl-SI" altLang="sl-SI" sz="2800" b="1" dirty="0">
                <a:solidFill>
                  <a:schemeClr val="bg1"/>
                </a:solidFill>
              </a:rPr>
              <a:t>    </a:t>
            </a:r>
            <a:endParaRPr lang="sl-SI" altLang="sl-SI" sz="2800" b="1" dirty="0">
              <a:solidFill>
                <a:schemeClr val="bg1"/>
              </a:solidFill>
              <a:cs typeface="Calibri"/>
            </a:endParaRPr>
          </a:p>
        </p:txBody>
      </p:sp>
    </p:spTree>
    <p:extLst>
      <p:ext uri="{BB962C8B-B14F-4D97-AF65-F5344CB8AC3E}">
        <p14:creationId xmlns:p14="http://schemas.microsoft.com/office/powerpoint/2010/main" val="874288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8A93BEC-65F2-4955-98AD-076DAFD667E0}"/>
              </a:ext>
            </a:extLst>
          </p:cNvPr>
          <p:cNvSpPr>
            <a:spLocks noGrp="1"/>
          </p:cNvSpPr>
          <p:nvPr>
            <p:ph type="title" idx="4294967295"/>
          </p:nvPr>
        </p:nvSpPr>
        <p:spPr>
          <a:xfrm>
            <a:off x="1806492" y="837030"/>
            <a:ext cx="6429375" cy="811213"/>
          </a:xfrm>
        </p:spPr>
        <p:txBody>
          <a:bodyPr/>
          <a:lstStyle/>
          <a:p>
            <a:pPr>
              <a:lnSpc>
                <a:spcPct val="150000"/>
              </a:lnSpc>
            </a:pPr>
            <a:br>
              <a:rPr lang="sl-SI" altLang="sl-SI" sz="3400" b="1" dirty="0">
                <a:latin typeface="Arial" panose="020B0604020202020204" pitchFamily="34" charset="0"/>
              </a:rPr>
            </a:br>
            <a:br>
              <a:rPr lang="sl-SI" altLang="sl-SI" sz="3400" b="1" dirty="0">
                <a:latin typeface="Arial" panose="020B0604020202020204" pitchFamily="34" charset="0"/>
              </a:rPr>
            </a:br>
            <a:r>
              <a:rPr lang="sl-SI" altLang="sl-SI" sz="3000" b="1" dirty="0">
                <a:solidFill>
                  <a:srgbClr val="FFFF00"/>
                </a:solidFill>
                <a:latin typeface="Arial"/>
                <a:cs typeface="Arial"/>
              </a:rPr>
              <a:t>ATLETIKA</a:t>
            </a:r>
            <a:br>
              <a:rPr lang="sl-SI" altLang="sl-SI" sz="3000" b="1" dirty="0">
                <a:latin typeface="Arial" panose="020B0604020202020204" pitchFamily="34" charset="0"/>
              </a:rPr>
            </a:br>
            <a:r>
              <a:rPr lang="sl-SI" altLang="sl-SI" sz="2400" b="1" dirty="0">
                <a:solidFill>
                  <a:srgbClr val="FFFF00"/>
                </a:solidFill>
                <a:latin typeface="Arial"/>
                <a:cs typeface="Arial"/>
              </a:rPr>
              <a:t>za učence 4.–5. r</a:t>
            </a:r>
            <a:br>
              <a:rPr lang="sl-SI" altLang="sl-SI" sz="3400" b="1" dirty="0">
                <a:latin typeface="Arial" panose="020B0604020202020204" pitchFamily="34" charset="0"/>
              </a:rPr>
            </a:br>
            <a:r>
              <a:rPr lang="sl-SI" altLang="sl-SI" sz="2000" b="1" dirty="0">
                <a:solidFill>
                  <a:srgbClr val="FF0000"/>
                </a:solidFill>
                <a:highlight>
                  <a:srgbClr val="FFFF00"/>
                </a:highlight>
                <a:latin typeface="Arial"/>
                <a:cs typeface="Arial"/>
              </a:rPr>
              <a:t>MENTORICA: SLAVKA KOZEL</a:t>
            </a:r>
            <a:br>
              <a:rPr lang="sl-SI" altLang="sl-SI" sz="2000" b="1" dirty="0">
                <a:latin typeface="Arial" panose="020B0604020202020204" pitchFamily="34" charset="0"/>
              </a:rPr>
            </a:br>
            <a:r>
              <a:rPr lang="sl-SI" altLang="sl-SI" sz="1800" b="1" dirty="0">
                <a:solidFill>
                  <a:srgbClr val="FF0000"/>
                </a:solidFill>
                <a:highlight>
                  <a:srgbClr val="FFFF00"/>
                </a:highlight>
                <a:latin typeface="Arial"/>
                <a:cs typeface="Arial"/>
              </a:rPr>
              <a:t>SREDA, 13.45-14.30 </a:t>
            </a:r>
            <a:br>
              <a:rPr lang="sl-SI" altLang="sl-SI" sz="1800" b="1" dirty="0">
                <a:highlight>
                  <a:srgbClr val="FFFF00"/>
                </a:highlight>
                <a:latin typeface="Arial" panose="020B0604020202020204" pitchFamily="34" charset="0"/>
              </a:rPr>
            </a:br>
            <a:r>
              <a:rPr lang="sl-SI" altLang="sl-SI" sz="1800" b="1" dirty="0">
                <a:solidFill>
                  <a:srgbClr val="FF0000"/>
                </a:solidFill>
                <a:highlight>
                  <a:srgbClr val="FFFF00"/>
                </a:highlight>
                <a:latin typeface="Arial"/>
                <a:cs typeface="Arial"/>
              </a:rPr>
              <a:t>V VELIKI TELOVADNICI </a:t>
            </a:r>
            <a:endParaRPr lang="sl-SI" dirty="0"/>
          </a:p>
        </p:txBody>
      </p:sp>
      <p:sp>
        <p:nvSpPr>
          <p:cNvPr id="33795" name="Rectangle 3">
            <a:extLst>
              <a:ext uri="{FF2B5EF4-FFF2-40B4-BE49-F238E27FC236}">
                <a16:creationId xmlns:a16="http://schemas.microsoft.com/office/drawing/2014/main" id="{07CC8558-F500-4465-AB15-279E8F229DF0}"/>
              </a:ext>
            </a:extLst>
          </p:cNvPr>
          <p:cNvSpPr>
            <a:spLocks noGrp="1"/>
          </p:cNvSpPr>
          <p:nvPr>
            <p:ph type="body" idx="4294967295"/>
          </p:nvPr>
        </p:nvSpPr>
        <p:spPr>
          <a:xfrm>
            <a:off x="478589" y="3723690"/>
            <a:ext cx="6307138" cy="2830512"/>
          </a:xfrm>
        </p:spPr>
        <p:txBody>
          <a:bodyPr/>
          <a:lstStyle/>
          <a:p>
            <a:pPr>
              <a:buFont typeface="Arial" panose="020B0604020202020204" pitchFamily="34" charset="0"/>
              <a:buNone/>
            </a:pPr>
            <a:r>
              <a:rPr lang="sl-SI" altLang="sl-SI" sz="2400" b="1" dirty="0"/>
              <a:t>	</a:t>
            </a:r>
            <a:r>
              <a:rPr lang="sl-SI" altLang="sl-SI" sz="2400" b="1" dirty="0">
                <a:solidFill>
                  <a:schemeClr val="bg1"/>
                </a:solidFill>
              </a:rPr>
              <a:t>●</a:t>
            </a:r>
            <a:r>
              <a:rPr lang="sl-SI" altLang="sl-SI" sz="2400" b="1" dirty="0"/>
              <a:t> </a:t>
            </a:r>
            <a:r>
              <a:rPr lang="sl-SI" altLang="sl-SI" sz="2400" b="1" dirty="0">
                <a:solidFill>
                  <a:schemeClr val="bg1"/>
                </a:solidFill>
              </a:rPr>
              <a:t>Spoznavali boste različne atletske prvine in se v njih preizkušali. </a:t>
            </a:r>
          </a:p>
          <a:p>
            <a:pPr>
              <a:buFont typeface="Arial" panose="020B0604020202020204" pitchFamily="34" charset="0"/>
              <a:buNone/>
            </a:pPr>
            <a:r>
              <a:rPr lang="sl-SI" altLang="sl-SI" sz="2400" b="1" dirty="0">
                <a:solidFill>
                  <a:schemeClr val="bg1"/>
                </a:solidFill>
              </a:rPr>
              <a:t>	● Razvijali in nadgrajevali boste svoja športna znanja, pridobivali športno kondicijo in krepili zdravo tekmovalnost s samim seboj in z vrstniki.</a:t>
            </a:r>
          </a:p>
        </p:txBody>
      </p:sp>
      <p:pic>
        <p:nvPicPr>
          <p:cNvPr id="2" name="Slika 1" descr="Kateri šport naj izbere otrok?">
            <a:extLst>
              <a:ext uri="{FF2B5EF4-FFF2-40B4-BE49-F238E27FC236}">
                <a16:creationId xmlns:a16="http://schemas.microsoft.com/office/drawing/2014/main" id="{A95ECC40-448C-D7D8-90DD-E2B34439ED86}"/>
              </a:ext>
            </a:extLst>
          </p:cNvPr>
          <p:cNvPicPr>
            <a:picLocks noChangeAspect="1"/>
          </p:cNvPicPr>
          <p:nvPr/>
        </p:nvPicPr>
        <p:blipFill>
          <a:blip r:embed="rId2"/>
          <a:stretch>
            <a:fillRect/>
          </a:stretch>
        </p:blipFill>
        <p:spPr>
          <a:xfrm>
            <a:off x="272716" y="383737"/>
            <a:ext cx="2743200" cy="2180263"/>
          </a:xfrm>
          <a:prstGeom prst="rect">
            <a:avLst/>
          </a:prstGeom>
        </p:spPr>
      </p:pic>
    </p:spTree>
    <p:extLst>
      <p:ext uri="{BB962C8B-B14F-4D97-AF65-F5344CB8AC3E}">
        <p14:creationId xmlns:p14="http://schemas.microsoft.com/office/powerpoint/2010/main" val="2463444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6343680-0C6F-4234-B508-0F67ABF6400F}"/>
              </a:ext>
            </a:extLst>
          </p:cNvPr>
          <p:cNvSpPr>
            <a:spLocks noGrp="1"/>
          </p:cNvSpPr>
          <p:nvPr>
            <p:ph type="title" idx="4294967295"/>
          </p:nvPr>
        </p:nvSpPr>
        <p:spPr>
          <a:xfrm>
            <a:off x="536253" y="937766"/>
            <a:ext cx="6135688" cy="930897"/>
          </a:xfrm>
        </p:spPr>
        <p:txBody>
          <a:bodyPr/>
          <a:lstStyle/>
          <a:p>
            <a:pPr>
              <a:lnSpc>
                <a:spcPct val="150000"/>
              </a:lnSpc>
              <a:spcAft>
                <a:spcPts val="0"/>
              </a:spcAft>
            </a:pPr>
            <a:r>
              <a:rPr lang="sl-SI" altLang="sl-SI" sz="3400" b="1" dirty="0">
                <a:solidFill>
                  <a:srgbClr val="FFFF00"/>
                </a:solidFill>
                <a:latin typeface="Arial"/>
                <a:cs typeface="Arial"/>
              </a:rPr>
              <a:t>TIPKOPIS</a:t>
            </a:r>
            <a:br>
              <a:rPr lang="sl-SI" altLang="sl-SI" sz="3400" b="1" dirty="0">
                <a:latin typeface="Arial" panose="020B0604020202020204" pitchFamily="34" charset="0"/>
              </a:rPr>
            </a:br>
            <a:r>
              <a:rPr lang="sl-SI" altLang="sl-SI" sz="2400" b="1" dirty="0">
                <a:solidFill>
                  <a:srgbClr val="FFFF00"/>
                </a:solidFill>
                <a:latin typeface="Arial"/>
                <a:cs typeface="Arial"/>
              </a:rPr>
              <a:t>za učence 4.–6. r</a:t>
            </a:r>
            <a:br>
              <a:rPr lang="sl-SI" altLang="sl-SI" sz="3400" b="1" dirty="0">
                <a:latin typeface="Arial"/>
              </a:rPr>
            </a:br>
            <a:r>
              <a:rPr lang="sl-SI" altLang="sl-SI" sz="1800" b="1" dirty="0">
                <a:solidFill>
                  <a:srgbClr val="FF0000"/>
                </a:solidFill>
                <a:highlight>
                  <a:srgbClr val="FFFF00"/>
                </a:highlight>
                <a:latin typeface="Arial"/>
                <a:cs typeface="Arial"/>
              </a:rPr>
              <a:t>MENTORICA: MARJANI GALJOT</a:t>
            </a:r>
            <a:br>
              <a:rPr lang="sl-SI" altLang="sl-SI" sz="1800" b="1" dirty="0">
                <a:solidFill>
                  <a:schemeClr val="bg1"/>
                </a:solidFill>
                <a:latin typeface="Arial"/>
                <a:cs typeface="Arial"/>
              </a:rPr>
            </a:br>
            <a:r>
              <a:rPr lang="sl-SI" altLang="sl-SI" sz="1800" b="1" dirty="0">
                <a:solidFill>
                  <a:srgbClr val="FF0000"/>
                </a:solidFill>
                <a:highlight>
                  <a:srgbClr val="FFFF00"/>
                </a:highlight>
                <a:latin typeface="Arial"/>
                <a:cs typeface="Arial"/>
              </a:rPr>
              <a:t>TOREK, 13.45-14.30</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 V RAČUNALNIŠKI UČILNICI</a:t>
            </a:r>
            <a:endParaRPr lang="sl-SI" altLang="sl-SI" sz="1800" b="1" dirty="0">
              <a:solidFill>
                <a:srgbClr val="FF0000"/>
              </a:solidFill>
              <a:latin typeface="Arial" panose="020B0604020202020204" pitchFamily="34" charset="0"/>
              <a:cs typeface="Arial"/>
            </a:endParaRPr>
          </a:p>
        </p:txBody>
      </p:sp>
      <p:sp>
        <p:nvSpPr>
          <p:cNvPr id="64515" name="Rectangle 3">
            <a:extLst>
              <a:ext uri="{FF2B5EF4-FFF2-40B4-BE49-F238E27FC236}">
                <a16:creationId xmlns:a16="http://schemas.microsoft.com/office/drawing/2014/main" id="{4DE01E8B-E57B-4601-8659-A2FC478C5C8F}"/>
              </a:ext>
            </a:extLst>
          </p:cNvPr>
          <p:cNvSpPr>
            <a:spLocks noGrp="1"/>
          </p:cNvSpPr>
          <p:nvPr>
            <p:ph type="body" idx="4294967295"/>
          </p:nvPr>
        </p:nvSpPr>
        <p:spPr>
          <a:xfrm>
            <a:off x="247929" y="2794995"/>
            <a:ext cx="8229600" cy="4438650"/>
          </a:xfrm>
        </p:spPr>
        <p:txBody>
          <a:bodyPr/>
          <a:lstStyle/>
          <a:p>
            <a:r>
              <a:rPr lang="sl-SI" altLang="sl-SI" sz="2400" b="1" dirty="0">
                <a:solidFill>
                  <a:schemeClr val="bg1"/>
                </a:solidFill>
              </a:rPr>
              <a:t>Tipkanje nam lahko vzame zelo veliko časa. </a:t>
            </a:r>
          </a:p>
          <a:p>
            <a:r>
              <a:rPr lang="sl-SI" altLang="sl-SI" sz="2400" b="1" dirty="0">
                <a:solidFill>
                  <a:schemeClr val="bg1"/>
                </a:solidFill>
              </a:rPr>
              <a:t>Z znanjem slepega 10-prstnega tipkanja </a:t>
            </a:r>
          </a:p>
          <a:p>
            <a:pPr>
              <a:buFont typeface="Arial" panose="020B0604020202020204" pitchFamily="34" charset="0"/>
              <a:buNone/>
            </a:pPr>
            <a:r>
              <a:rPr lang="sl-SI" altLang="sl-SI" sz="2400" b="1" dirty="0">
                <a:solidFill>
                  <a:schemeClr val="bg1"/>
                </a:solidFill>
              </a:rPr>
              <a:t>	pa si ta čas lahko zelo prihranimo. </a:t>
            </a:r>
          </a:p>
          <a:p>
            <a:r>
              <a:rPr lang="sl-SI" altLang="sl-SI" sz="2400" b="1" dirty="0">
                <a:solidFill>
                  <a:schemeClr val="bg1"/>
                </a:solidFill>
              </a:rPr>
              <a:t>Tudi med šolanjem na daljavo se je izkazalo, </a:t>
            </a:r>
          </a:p>
          <a:p>
            <a:pPr>
              <a:buFont typeface="Arial" panose="020B0604020202020204" pitchFamily="34" charset="0"/>
              <a:buNone/>
            </a:pPr>
            <a:r>
              <a:rPr lang="sl-SI" altLang="sl-SI" sz="2400" b="1" dirty="0">
                <a:solidFill>
                  <a:schemeClr val="bg1"/>
                </a:solidFill>
              </a:rPr>
              <a:t>	da je to znanje koristno.</a:t>
            </a:r>
          </a:p>
          <a:p>
            <a:r>
              <a:rPr lang="sl-SI" altLang="sl-SI" sz="2400" b="1" dirty="0">
                <a:solidFill>
                  <a:schemeClr val="bg1"/>
                </a:solidFill>
              </a:rPr>
              <a:t>Interesna dejavnost </a:t>
            </a:r>
          </a:p>
          <a:p>
            <a:pPr>
              <a:buFont typeface="Arial" panose="020B0604020202020204" pitchFamily="34" charset="0"/>
              <a:buNone/>
            </a:pPr>
            <a:r>
              <a:rPr lang="sl-SI" altLang="sl-SI" sz="2400" b="1" dirty="0">
                <a:solidFill>
                  <a:schemeClr val="bg1"/>
                </a:solidFill>
              </a:rPr>
              <a:t>	tipkopis vam ponuja </a:t>
            </a:r>
          </a:p>
          <a:p>
            <a:pPr>
              <a:buFont typeface="Arial" panose="020B0604020202020204" pitchFamily="34" charset="0"/>
              <a:buNone/>
            </a:pPr>
            <a:r>
              <a:rPr lang="sl-SI" altLang="sl-SI" sz="2400" b="1" dirty="0">
                <a:solidFill>
                  <a:schemeClr val="bg1"/>
                </a:solidFill>
              </a:rPr>
              <a:t>	možnost, </a:t>
            </a:r>
          </a:p>
          <a:p>
            <a:pPr>
              <a:buFont typeface="Arial" panose="020B0604020202020204" pitchFamily="34" charset="0"/>
              <a:buNone/>
            </a:pPr>
            <a:r>
              <a:rPr lang="sl-SI" altLang="sl-SI" sz="2400" b="1" dirty="0">
                <a:solidFill>
                  <a:schemeClr val="bg1"/>
                </a:solidFill>
              </a:rPr>
              <a:t>	da pridobite to spretnost.</a:t>
            </a:r>
          </a:p>
          <a:p>
            <a:endParaRPr lang="sl-SI" altLang="sl-SI" sz="2400" b="1" dirty="0">
              <a:solidFill>
                <a:schemeClr val="bg1"/>
              </a:solidFill>
            </a:endParaRPr>
          </a:p>
        </p:txBody>
      </p:sp>
      <p:pic>
        <p:nvPicPr>
          <p:cNvPr id="64516" name="Picture 4" descr="Razlike med učenci bodo le še naraščale | Žurnal24">
            <a:extLst>
              <a:ext uri="{FF2B5EF4-FFF2-40B4-BE49-F238E27FC236}">
                <a16:creationId xmlns:a16="http://schemas.microsoft.com/office/drawing/2014/main" id="{BBC41D7F-F2EA-46A3-8210-C9A4BB545A8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11404" y="4725183"/>
            <a:ext cx="2725737"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714867" y="690691"/>
            <a:ext cx="7887880" cy="1143000"/>
          </a:xfrm>
        </p:spPr>
        <p:txBody>
          <a:bodyPr/>
          <a:lstStyle/>
          <a:p>
            <a:pPr>
              <a:lnSpc>
                <a:spcPct val="150000"/>
              </a:lnSpc>
            </a:pPr>
            <a:br>
              <a:rPr lang="sl-SI" altLang="sl-SI" sz="2800" b="1" dirty="0">
                <a:latin typeface="Arial" panose="020B0604020202020204" pitchFamily="34" charset="0"/>
              </a:rPr>
            </a:br>
            <a:r>
              <a:rPr lang="sl-SI" altLang="sl-SI" sz="3400" b="1">
                <a:solidFill>
                  <a:srgbClr val="FFFF00"/>
                </a:solidFill>
                <a:latin typeface="Arial"/>
                <a:cs typeface="Arial"/>
              </a:rPr>
              <a:t>VESELA </a:t>
            </a:r>
            <a:r>
              <a:rPr lang="sl-SI" altLang="sl-SI" sz="3200" b="1">
                <a:solidFill>
                  <a:srgbClr val="FFFF00"/>
                </a:solidFill>
                <a:latin typeface="Arial"/>
                <a:cs typeface="Arial"/>
              </a:rPr>
              <a:t>ŠOLA</a:t>
            </a:r>
            <a:br>
              <a:rPr lang="sl-SI" altLang="sl-SI" sz="2800" b="1" dirty="0">
                <a:latin typeface="Arial" panose="020B0604020202020204" pitchFamily="34" charset="0"/>
              </a:rPr>
            </a:br>
            <a:r>
              <a:rPr lang="sl-SI" altLang="sl-SI" sz="2400" b="1">
                <a:solidFill>
                  <a:srgbClr val="FFFF00"/>
                </a:solidFill>
                <a:latin typeface="Arial"/>
                <a:cs typeface="Arial"/>
              </a:rPr>
              <a:t>za učence 4.–9. r</a:t>
            </a:r>
            <a:br>
              <a:rPr lang="sl-SI" altLang="sl-SI" sz="3400" b="1" dirty="0">
                <a:latin typeface="Arial" panose="020B0604020202020204" pitchFamily="34" charset="0"/>
              </a:rPr>
            </a:br>
            <a:r>
              <a:rPr lang="sl-SI" altLang="sl-SI" sz="1800" b="1">
                <a:solidFill>
                  <a:srgbClr val="FF0000"/>
                </a:solidFill>
                <a:highlight>
                  <a:srgbClr val="FFFF00"/>
                </a:highlight>
                <a:latin typeface="Arial"/>
                <a:cs typeface="Arial"/>
              </a:rPr>
              <a:t>MENTORICA: IRENA CAPUDER</a:t>
            </a:r>
            <a:br>
              <a:rPr lang="sl-SI" altLang="sl-SI" sz="1800" b="1" dirty="0">
                <a:solidFill>
                  <a:srgbClr val="FF0000"/>
                </a:solidFill>
                <a:highlight>
                  <a:srgbClr val="FFFF00"/>
                </a:highlight>
                <a:latin typeface="Arial"/>
                <a:cs typeface="Arial"/>
              </a:rPr>
            </a:br>
            <a:br>
              <a:rPr lang="sl-SI" altLang="sl-SI" sz="1800" b="1" dirty="0">
                <a:solidFill>
                  <a:srgbClr val="FF0000"/>
                </a:solidFill>
                <a:highlight>
                  <a:srgbClr val="FFFF00"/>
                </a:highlight>
                <a:latin typeface="Arial"/>
                <a:cs typeface="Arial"/>
              </a:rPr>
            </a:br>
            <a:r>
              <a:rPr lang="sl-SI" altLang="sl-SI" sz="1800" b="1" dirty="0">
                <a:solidFill>
                  <a:srgbClr val="FF3399"/>
                </a:solidFill>
                <a:latin typeface="Arial"/>
                <a:cs typeface="Arial"/>
              </a:rPr>
              <a:t>     </a:t>
            </a:r>
            <a:r>
              <a:rPr lang="sl-SI" altLang="sl-SI" sz="1800" b="1">
                <a:solidFill>
                  <a:srgbClr val="FF0000"/>
                </a:solidFill>
                <a:highlight>
                  <a:srgbClr val="FFFF00"/>
                </a:highlight>
                <a:latin typeface="Arial"/>
                <a:cs typeface="Arial"/>
              </a:rPr>
              <a:t>TOREK </a:t>
            </a:r>
            <a:r>
              <a:rPr lang="sl-SI" sz="1800" b="1">
                <a:solidFill>
                  <a:srgbClr val="FF0000"/>
                </a:solidFill>
                <a:highlight>
                  <a:srgbClr val="FFFF00"/>
                </a:highlight>
                <a:latin typeface="Arial"/>
                <a:cs typeface="Arial"/>
              </a:rPr>
              <a:t>(B)</a:t>
            </a:r>
            <a:r>
              <a:rPr lang="sl-SI" altLang="sl-SI" sz="1800" b="1">
                <a:solidFill>
                  <a:srgbClr val="FF0000"/>
                </a:solidFill>
                <a:highlight>
                  <a:srgbClr val="FFFF00"/>
                </a:highlight>
                <a:latin typeface="Arial"/>
                <a:cs typeface="Arial"/>
              </a:rPr>
              <a:t>, 6. ŠOLSKA URA,12.50-13.35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212616" y="3124338"/>
            <a:ext cx="6318610" cy="3700463"/>
          </a:xfrm>
        </p:spPr>
        <p:txBody>
          <a:bodyPr/>
          <a:lstStyle/>
          <a:p>
            <a:pPr algn="just">
              <a:lnSpc>
                <a:spcPct val="150000"/>
              </a:lnSpc>
            </a:pPr>
            <a:r>
              <a:rPr lang="sl-SI" altLang="sl-SI" sz="2400" b="1" dirty="0">
                <a:solidFill>
                  <a:schemeClr val="bg1"/>
                </a:solidFill>
              </a:rPr>
              <a:t>Delo bo potekalo po vnaprej pripravljenih vsebinskih sklopih, ki so objavljeni v reviji PIL in na internetni strani Mladinske knjige, pod naslovom Vesela šola. </a:t>
            </a:r>
          </a:p>
          <a:p>
            <a:pPr algn="just">
              <a:lnSpc>
                <a:spcPct val="150000"/>
              </a:lnSpc>
            </a:pPr>
            <a:r>
              <a:rPr lang="sl-SI" altLang="sl-SI" sz="2400" b="1" dirty="0">
                <a:solidFill>
                  <a:schemeClr val="bg1"/>
                </a:solidFill>
              </a:rPr>
              <a:t>Pripravljali se boste lahko tudi na šolsko in državno tekmovanje.</a:t>
            </a:r>
          </a:p>
        </p:txBody>
      </p:sp>
      <p:pic>
        <p:nvPicPr>
          <p:cNvPr id="36869" name="Picture 5" descr="Vesela Šola – Mladinska knjiga">
            <a:extLst>
              <a:ext uri="{FF2B5EF4-FFF2-40B4-BE49-F238E27FC236}">
                <a16:creationId xmlns:a16="http://schemas.microsoft.com/office/drawing/2014/main" id="{EB81015F-6E1D-4EBD-8F03-378CDA56F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829" y="357188"/>
            <a:ext cx="1898634" cy="13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2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511410" y="141249"/>
            <a:ext cx="7887880" cy="1413710"/>
          </a:xfrm>
        </p:spPr>
        <p:txBody>
          <a:bodyPr/>
          <a:lstStyle/>
          <a:p>
            <a:br>
              <a:rPr lang="sl-SI" altLang="sl-SI" sz="2800" b="1" dirty="0">
                <a:latin typeface="Arial" panose="020B0604020202020204" pitchFamily="34" charset="0"/>
              </a:rPr>
            </a:br>
            <a:r>
              <a:rPr lang="sl-SI" altLang="sl-SI" sz="4000" b="1" dirty="0">
                <a:solidFill>
                  <a:srgbClr val="FFFF00"/>
                </a:solidFill>
                <a:latin typeface="Arial"/>
                <a:cs typeface="Arial"/>
              </a:rPr>
              <a:t>POZOR, FANTJE BEREJO!</a:t>
            </a:r>
            <a:br>
              <a:rPr lang="sl-SI" altLang="sl-SI" sz="4000" b="1" dirty="0">
                <a:latin typeface="Arial"/>
              </a:rPr>
            </a:br>
            <a:r>
              <a:rPr lang="sl-SI" altLang="sl-SI" sz="2400" b="1" dirty="0">
                <a:solidFill>
                  <a:srgbClr val="FFFF00"/>
                </a:solidFill>
                <a:latin typeface="Arial"/>
                <a:cs typeface="Arial"/>
              </a:rPr>
              <a:t>za učence 4.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MELITA RUS</a:t>
            </a:r>
            <a:br>
              <a:rPr lang="sl-SI" altLang="sl-SI" sz="1800" b="1" dirty="0">
                <a:solidFill>
                  <a:srgbClr val="FF0000"/>
                </a:solidFill>
                <a:highlight>
                  <a:srgbClr val="FFFF00"/>
                </a:highlight>
                <a:latin typeface="Arial"/>
                <a:cs typeface="Arial"/>
              </a:rPr>
            </a:br>
            <a:br>
              <a:rPr lang="sl-SI" altLang="sl-SI" sz="1800" b="1" dirty="0">
                <a:solidFill>
                  <a:srgbClr val="FF0000"/>
                </a:solidFill>
                <a:highlight>
                  <a:srgbClr val="FFFF00"/>
                </a:highlight>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DAN, URA in PROSTOR: po dogovoru z učenci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383064" y="2602969"/>
            <a:ext cx="6318610" cy="4111541"/>
          </a:xfrm>
        </p:spPr>
        <p:txBody>
          <a:bodyPr/>
          <a:lstStyle/>
          <a:p>
            <a:pPr algn="just"/>
            <a:r>
              <a:rPr lang="sl-SI" sz="2400" b="1" dirty="0">
                <a:solidFill>
                  <a:schemeClr val="bg1"/>
                </a:solidFill>
                <a:ea typeface="+mn-lt"/>
                <a:cs typeface="+mn-lt"/>
              </a:rPr>
              <a:t>V branje in bralne dejavnosti bomo vključili: </a:t>
            </a:r>
            <a:endParaRPr lang="sl-SI" altLang="sl-SI" sz="2400" b="1">
              <a:solidFill>
                <a:schemeClr val="bg1"/>
              </a:solidFill>
              <a:cs typeface="Calibri"/>
            </a:endParaRPr>
          </a:p>
          <a:p>
            <a:pPr algn="just">
              <a:buFont typeface="Calibri" panose="020B0604020202020204" pitchFamily="34" charset="0"/>
              <a:buChar char="-"/>
            </a:pPr>
            <a:r>
              <a:rPr lang="sl-SI" sz="2400" b="1" dirty="0">
                <a:solidFill>
                  <a:schemeClr val="bg1"/>
                </a:solidFill>
                <a:ea typeface="+mn-lt"/>
                <a:cs typeface="+mn-lt"/>
              </a:rPr>
              <a:t>šport in gibanje; </a:t>
            </a:r>
          </a:p>
          <a:p>
            <a:pPr algn="just">
              <a:buFont typeface="Calibri" panose="020B0604020202020204" pitchFamily="34" charset="0"/>
              <a:buChar char="-"/>
            </a:pPr>
            <a:r>
              <a:rPr lang="sl-SI" sz="2400" b="1" dirty="0">
                <a:solidFill>
                  <a:schemeClr val="bg1"/>
                </a:solidFill>
                <a:ea typeface="+mn-lt"/>
                <a:cs typeface="+mn-lt"/>
              </a:rPr>
              <a:t>žeblje, kladivo in klešče; </a:t>
            </a:r>
          </a:p>
          <a:p>
            <a:pPr algn="just">
              <a:buFont typeface="Calibri" panose="020B0604020202020204" pitchFamily="34" charset="0"/>
              <a:buChar char="-"/>
            </a:pPr>
            <a:r>
              <a:rPr lang="sl-SI" sz="2400" b="1" dirty="0">
                <a:solidFill>
                  <a:schemeClr val="bg1"/>
                </a:solidFill>
                <a:ea typeface="+mn-lt"/>
                <a:cs typeface="+mn-lt"/>
              </a:rPr>
              <a:t>družabne igre in igre na prostem, </a:t>
            </a:r>
          </a:p>
          <a:p>
            <a:pPr algn="just">
              <a:buFont typeface="Calibri" panose="020B0604020202020204" pitchFamily="34" charset="0"/>
              <a:buChar char="-"/>
            </a:pPr>
            <a:r>
              <a:rPr lang="sl-SI" sz="2400" b="1" dirty="0">
                <a:solidFill>
                  <a:schemeClr val="bg1"/>
                </a:solidFill>
                <a:ea typeface="+mn-lt"/>
                <a:cs typeface="+mn-lt"/>
              </a:rPr>
              <a:t>dejavnosti v naravi, zabavne kvize, … </a:t>
            </a:r>
            <a:endParaRPr lang="sl-SI" sz="2400" b="1" dirty="0">
              <a:solidFill>
                <a:schemeClr val="bg1"/>
              </a:solidFill>
              <a:cs typeface="Calibri"/>
            </a:endParaRPr>
          </a:p>
          <a:p>
            <a:pPr algn="just">
              <a:buFont typeface="Calibri" panose="020B0604020202020204" pitchFamily="34" charset="0"/>
              <a:buChar char="-"/>
            </a:pPr>
            <a:endParaRPr lang="sl-SI" sz="2400" b="1" dirty="0">
              <a:solidFill>
                <a:schemeClr val="bg1"/>
              </a:solidFill>
              <a:ea typeface="+mn-lt"/>
              <a:cs typeface="+mn-lt"/>
            </a:endParaRPr>
          </a:p>
          <a:p>
            <a:pPr algn="just"/>
            <a:r>
              <a:rPr lang="sl-SI" sz="2400" b="1" dirty="0">
                <a:solidFill>
                  <a:schemeClr val="bg1"/>
                </a:solidFill>
                <a:ea typeface="+mn-lt"/>
                <a:cs typeface="+mn-lt"/>
              </a:rPr>
              <a:t>Brali bomo različna besedila in tako izboljšali svojo tehniko branja, vadili razumevanje prebranega in se zagotovo tudi zabavali.</a:t>
            </a:r>
            <a:endParaRPr lang="sl-SI" sz="2400" b="1" dirty="0">
              <a:solidFill>
                <a:schemeClr val="bg1"/>
              </a:solidFill>
              <a:cs typeface="Calibri"/>
            </a:endParaRPr>
          </a:p>
          <a:p>
            <a:pPr algn="just"/>
            <a:endParaRPr lang="sl-SI"/>
          </a:p>
          <a:p>
            <a:pPr marL="0" indent="0" algn="just">
              <a:buNone/>
            </a:pPr>
            <a:endParaRPr lang="sl-SI" sz="2000" dirty="0">
              <a:cs typeface="Calibri"/>
            </a:endParaRPr>
          </a:p>
          <a:p>
            <a:pPr algn="just">
              <a:lnSpc>
                <a:spcPct val="150000"/>
              </a:lnSpc>
            </a:pPr>
            <a:endParaRPr lang="sl-SI" altLang="sl-SI" sz="2400" b="1" dirty="0">
              <a:solidFill>
                <a:schemeClr val="bg1"/>
              </a:solidFill>
              <a:cs typeface="Calibri"/>
            </a:endParaRPr>
          </a:p>
        </p:txBody>
      </p:sp>
    </p:spTree>
    <p:extLst>
      <p:ext uri="{BB962C8B-B14F-4D97-AF65-F5344CB8AC3E}">
        <p14:creationId xmlns:p14="http://schemas.microsoft.com/office/powerpoint/2010/main" val="67688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79086"/>
            <a:ext cx="6210383" cy="1694447"/>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br>
              <a:rPr lang="sl-SI" altLang="sl-SI" sz="2800" b="1" dirty="0">
                <a:latin typeface="Arial" panose="020B0604020202020204" pitchFamily="34" charset="0"/>
              </a:rPr>
            </a:br>
            <a:r>
              <a:rPr lang="sl-SI" altLang="sl-SI" sz="2800" b="1" dirty="0">
                <a:solidFill>
                  <a:srgbClr val="FFFF00"/>
                </a:solidFill>
                <a:latin typeface="Arial"/>
                <a:cs typeface="Arial"/>
              </a:rPr>
              <a:t>RAČUNALNIŠKI KROŽEK </a:t>
            </a:r>
            <a:br>
              <a:rPr lang="sl-SI" altLang="sl-SI" sz="2800" b="1" dirty="0">
                <a:solidFill>
                  <a:srgbClr val="FFFF00"/>
                </a:solidFill>
                <a:latin typeface="Arial"/>
                <a:cs typeface="Arial"/>
              </a:rPr>
            </a:br>
            <a:r>
              <a:rPr lang="sl-SI" altLang="sl-SI" sz="2800" b="1" dirty="0">
                <a:solidFill>
                  <a:srgbClr val="FFFF00"/>
                </a:solidFill>
                <a:latin typeface="Arial"/>
                <a:cs typeface="Arial"/>
              </a:rPr>
              <a:t>PYTHON1/</a:t>
            </a:r>
            <a:r>
              <a:rPr lang="sl-SI" altLang="sl-SI" sz="2800" b="1" dirty="0" err="1">
                <a:solidFill>
                  <a:srgbClr val="FFFF00"/>
                </a:solidFill>
                <a:latin typeface="Arial"/>
                <a:cs typeface="Arial"/>
              </a:rPr>
              <a:t>Scratch</a:t>
            </a:r>
            <a:br>
              <a:rPr lang="sl-SI" altLang="sl-SI" sz="3200" b="1" dirty="0">
                <a:solidFill>
                  <a:srgbClr val="FFFF00"/>
                </a:solidFill>
                <a:latin typeface="Arial"/>
              </a:rPr>
            </a:br>
            <a:r>
              <a:rPr lang="sl-SI" altLang="sl-SI" sz="2400" b="1" dirty="0">
                <a:solidFill>
                  <a:srgbClr val="FFFF00"/>
                </a:solidFill>
                <a:latin typeface="Arial"/>
                <a:cs typeface="Arial"/>
              </a:rPr>
              <a:t>za učence 5.-9.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 BORUT JURČIČ ZLOBEC</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ČETRTEK, 13.45-14.30,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a:t>
            </a: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404919" y="2990068"/>
            <a:ext cx="6427198" cy="3700463"/>
          </a:xfrm>
        </p:spPr>
        <p:txBody>
          <a:bodyPr/>
          <a:lstStyle/>
          <a:p>
            <a:pPr marL="0" indent="0">
              <a:buNone/>
            </a:pPr>
            <a:endParaRPr lang="sl-SI" altLang="sl-SI" sz="2400" b="1" dirty="0">
              <a:solidFill>
                <a:schemeClr val="bg1"/>
              </a:solidFill>
              <a:cs typeface="Calibri"/>
            </a:endParaRPr>
          </a:p>
          <a:p>
            <a:r>
              <a:rPr lang="sl-SI" altLang="sl-SI" sz="2000" b="1" dirty="0">
                <a:solidFill>
                  <a:schemeClr val="bg1"/>
                </a:solidFill>
                <a:latin typeface="Calibri"/>
                <a:cs typeface="Calibri"/>
              </a:rPr>
              <a:t>Učenci bodo prve korake programiranja spoznavali s programskim okoljem </a:t>
            </a:r>
            <a:r>
              <a:rPr lang="sl-SI" sz="2000" b="1" dirty="0" err="1">
                <a:solidFill>
                  <a:schemeClr val="bg1"/>
                </a:solidFill>
                <a:latin typeface="Calibri"/>
                <a:cs typeface="Calibri"/>
              </a:rPr>
              <a:t>Scratch</a:t>
            </a:r>
            <a:r>
              <a:rPr lang="sl-SI" sz="2000" b="1" dirty="0">
                <a:solidFill>
                  <a:schemeClr val="bg1"/>
                </a:solidFill>
                <a:latin typeface="Calibri"/>
                <a:cs typeface="Calibri"/>
              </a:rPr>
              <a:t>. Lahko bodo sestavili svojo zgodbo, celo igro. </a:t>
            </a:r>
          </a:p>
          <a:p>
            <a:r>
              <a:rPr lang="sl-SI" altLang="sl-SI" sz="2000" b="1" dirty="0">
                <a:solidFill>
                  <a:schemeClr val="bg1"/>
                </a:solidFill>
                <a:latin typeface="Calibri"/>
                <a:cs typeface="Calibri"/>
              </a:rPr>
              <a:t>Kasneje se bodo </a:t>
            </a:r>
            <a:r>
              <a:rPr lang="sl-SI" sz="2000" b="1" dirty="0">
                <a:solidFill>
                  <a:schemeClr val="bg1"/>
                </a:solidFill>
                <a:latin typeface="Calibri"/>
                <a:cs typeface="Calibri"/>
              </a:rPr>
              <a:t>spoznali s programskim jezikom </a:t>
            </a:r>
            <a:r>
              <a:rPr lang="sl-SI" sz="2000" b="1" dirty="0" err="1">
                <a:solidFill>
                  <a:schemeClr val="bg1"/>
                </a:solidFill>
                <a:latin typeface="Calibri"/>
                <a:cs typeface="Calibri"/>
              </a:rPr>
              <a:t>Python</a:t>
            </a:r>
            <a:r>
              <a:rPr lang="sl-SI" sz="2000" b="1" dirty="0">
                <a:solidFill>
                  <a:schemeClr val="bg1"/>
                </a:solidFill>
                <a:latin typeface="Calibri"/>
                <a:cs typeface="Calibri"/>
              </a:rPr>
              <a:t>.</a:t>
            </a:r>
            <a:endParaRPr lang="sl-SI" altLang="sl-SI" sz="2000" b="1" dirty="0">
              <a:solidFill>
                <a:schemeClr val="bg1"/>
              </a:solidFill>
              <a:latin typeface="Calibri"/>
              <a:cs typeface="Calibri"/>
            </a:endParaRPr>
          </a:p>
        </p:txBody>
      </p:sp>
      <p:pic>
        <p:nvPicPr>
          <p:cNvPr id="2" name="Slika 1"/>
          <p:cNvPicPr>
            <a:picLocks noChangeAspect="1"/>
          </p:cNvPicPr>
          <p:nvPr/>
        </p:nvPicPr>
        <p:blipFill>
          <a:blip r:embed="rId2"/>
          <a:stretch>
            <a:fillRect/>
          </a:stretch>
        </p:blipFill>
        <p:spPr>
          <a:xfrm>
            <a:off x="3710270" y="4906109"/>
            <a:ext cx="3121848" cy="1863876"/>
          </a:xfrm>
          <a:prstGeom prst="rect">
            <a:avLst/>
          </a:prstGeom>
        </p:spPr>
      </p:pic>
    </p:spTree>
    <p:extLst>
      <p:ext uri="{BB962C8B-B14F-4D97-AF65-F5344CB8AC3E}">
        <p14:creationId xmlns:p14="http://schemas.microsoft.com/office/powerpoint/2010/main" val="298703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630533"/>
            <a:ext cx="6210383" cy="1143000"/>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r>
              <a:rPr lang="sl-SI" altLang="sl-SI" sz="3400" b="1" dirty="0">
                <a:solidFill>
                  <a:srgbClr val="FFFF00"/>
                </a:solidFill>
                <a:latin typeface="Arial"/>
                <a:cs typeface="Arial"/>
              </a:rPr>
              <a:t>ROBOTIKA</a:t>
            </a:r>
            <a:br>
              <a:rPr lang="sl-SI" altLang="sl-SI" sz="2800" b="1" dirty="0">
                <a:latin typeface="Arial" panose="020B0604020202020204" pitchFamily="34" charset="0"/>
              </a:rPr>
            </a:br>
            <a:r>
              <a:rPr lang="sl-SI" altLang="sl-SI" sz="2400" b="1" dirty="0">
                <a:solidFill>
                  <a:srgbClr val="FFFF00"/>
                </a:solidFill>
                <a:latin typeface="Arial"/>
                <a:cs typeface="Arial"/>
              </a:rPr>
              <a:t>za učence 5.–6.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NEŽKA RUGELJ</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latin typeface="Arial"/>
                <a:cs typeface="Arial"/>
              </a:rPr>
              <a:t> </a:t>
            </a:r>
            <a:r>
              <a:rPr lang="sl-SI" altLang="sl-SI" sz="1800" b="1" dirty="0">
                <a:solidFill>
                  <a:srgbClr val="FF0000"/>
                </a:solidFill>
                <a:highlight>
                  <a:srgbClr val="FFFF00"/>
                </a:highlight>
                <a:latin typeface="Arial"/>
                <a:cs typeface="Arial"/>
              </a:rPr>
              <a:t>OB TORKIH, 14.00-15.00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prostor: naknadno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304656" y="2909858"/>
            <a:ext cx="6427198" cy="3700463"/>
          </a:xfrm>
        </p:spPr>
        <p:txBody>
          <a:bodyPr/>
          <a:lstStyle/>
          <a:p>
            <a:pPr marL="0" indent="0">
              <a:buNone/>
            </a:pPr>
            <a:endParaRPr lang="sl-SI" altLang="sl-SI" sz="2400" b="1" dirty="0">
              <a:solidFill>
                <a:schemeClr val="bg1"/>
              </a:solidFill>
              <a:cs typeface="Calibri"/>
            </a:endParaRPr>
          </a:p>
          <a:p>
            <a:r>
              <a:rPr lang="sl-SI" sz="2400" b="1" dirty="0">
                <a:solidFill>
                  <a:schemeClr val="bg1"/>
                </a:solidFill>
                <a:latin typeface="Calibri"/>
                <a:cs typeface="Arial"/>
              </a:rPr>
              <a:t>Le kdo ne mara sestavljati Lego kock? Ko pa jim dodamo še motorčke in senzorje, ki jih lahko sami programiramo, se zabava zares začne. In ravno to bomo počeli pri interesni dejavnosti Robotika.</a:t>
            </a:r>
            <a:endParaRPr lang="sl-SI" altLang="sl-SI" sz="2400" b="1" dirty="0">
              <a:solidFill>
                <a:schemeClr val="bg1"/>
              </a:solidFill>
              <a:latin typeface="Calibri"/>
              <a:cs typeface="Calibri"/>
            </a:endParaRPr>
          </a:p>
          <a:p>
            <a:endParaRPr lang="sl-SI" altLang="sl-SI" sz="2400" b="1" dirty="0">
              <a:solidFill>
                <a:schemeClr val="bg1"/>
              </a:solidFill>
              <a:cs typeface="Calibri"/>
            </a:endParaRPr>
          </a:p>
        </p:txBody>
      </p:sp>
      <p:pic>
        <p:nvPicPr>
          <p:cNvPr id="3" name="Slika 2" descr="Slika, ki vsebuje besede igrača&#10;&#10;Opis je samodejno ustvarjen">
            <a:extLst>
              <a:ext uri="{FF2B5EF4-FFF2-40B4-BE49-F238E27FC236}">
                <a16:creationId xmlns:a16="http://schemas.microsoft.com/office/drawing/2014/main" id="{C219534B-C502-6F79-6DC6-DB1B09CE4B42}"/>
              </a:ext>
            </a:extLst>
          </p:cNvPr>
          <p:cNvPicPr>
            <a:picLocks noChangeAspect="1"/>
          </p:cNvPicPr>
          <p:nvPr/>
        </p:nvPicPr>
        <p:blipFill>
          <a:blip r:embed="rId2"/>
          <a:stretch>
            <a:fillRect/>
          </a:stretch>
        </p:blipFill>
        <p:spPr>
          <a:xfrm>
            <a:off x="4323346" y="4926930"/>
            <a:ext cx="2181727" cy="1636296"/>
          </a:xfrm>
          <a:prstGeom prst="rect">
            <a:avLst/>
          </a:prstGeom>
        </p:spPr>
      </p:pic>
    </p:spTree>
    <p:extLst>
      <p:ext uri="{BB962C8B-B14F-4D97-AF65-F5344CB8AC3E}">
        <p14:creationId xmlns:p14="http://schemas.microsoft.com/office/powerpoint/2010/main" val="374389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554446" y="811007"/>
            <a:ext cx="7887880" cy="1413710"/>
          </a:xfrm>
        </p:spPr>
        <p:txBody>
          <a:bodyPr/>
          <a:lstStyle/>
          <a:p>
            <a:br>
              <a:rPr lang="sl-SI" altLang="sl-SI" sz="2800" b="1" dirty="0">
                <a:latin typeface="Arial" panose="020B0604020202020204" pitchFamily="34" charset="0"/>
              </a:rPr>
            </a:br>
            <a:r>
              <a:rPr lang="sl-SI" altLang="sl-SI" sz="5400" b="1" dirty="0">
                <a:solidFill>
                  <a:srgbClr val="FFFF00"/>
                </a:solidFill>
                <a:latin typeface="Calibri"/>
                <a:cs typeface="Arial"/>
              </a:rPr>
              <a:t>ŠAH</a:t>
            </a:r>
            <a:br>
              <a:rPr lang="sl-SI" altLang="sl-SI" sz="2800" b="1" dirty="0">
                <a:latin typeface="Arial"/>
              </a:rPr>
            </a:br>
            <a:r>
              <a:rPr lang="sl-SI" altLang="sl-SI" sz="2400" b="1" dirty="0">
                <a:solidFill>
                  <a:srgbClr val="00B050"/>
                </a:solidFill>
                <a:highlight>
                  <a:srgbClr val="FFFF00"/>
                </a:highlight>
                <a:latin typeface="Arial"/>
                <a:cs typeface="Arial"/>
              </a:rPr>
              <a:t>za učence 1.-9.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KAJA GROŠELJ</a:t>
            </a:r>
            <a:br>
              <a:rPr lang="sl-SI" altLang="sl-SI" sz="1800" b="1" dirty="0">
                <a:solidFill>
                  <a:srgbClr val="00B050"/>
                </a:solidFill>
                <a:highlight>
                  <a:srgbClr val="FFFF00"/>
                </a:highlight>
                <a:latin typeface="Arial"/>
                <a:cs typeface="Arial"/>
              </a:rPr>
            </a:br>
            <a:br>
              <a:rPr lang="sl-SI" altLang="sl-SI" sz="1800" b="1" dirty="0">
                <a:solidFill>
                  <a:srgbClr val="00B050"/>
                </a:solidFill>
                <a:highlight>
                  <a:srgbClr val="FFFF00"/>
                </a:highlight>
                <a:latin typeface="Arial"/>
                <a:cs typeface="Arial"/>
              </a:rPr>
            </a:br>
            <a:r>
              <a:rPr lang="sl-SI" altLang="sl-SI" sz="1800" b="1" dirty="0">
                <a:solidFill>
                  <a:srgbClr val="00B050"/>
                </a:solidFill>
                <a:latin typeface="Arial"/>
                <a:cs typeface="Arial"/>
              </a:rPr>
              <a:t>     </a:t>
            </a:r>
            <a:r>
              <a:rPr lang="sl-SI" altLang="sl-SI" sz="1800" b="1" dirty="0">
                <a:solidFill>
                  <a:srgbClr val="00B050"/>
                </a:solidFill>
                <a:highlight>
                  <a:srgbClr val="FFFF00"/>
                </a:highlight>
                <a:latin typeface="Arial"/>
                <a:cs typeface="Arial"/>
              </a:rPr>
              <a:t>dan, ura in prostor - naknadno </a:t>
            </a:r>
            <a:endParaRPr lang="sl-SI" altLang="sl-SI" sz="1800" dirty="0">
              <a:solidFill>
                <a:srgbClr val="00B05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282800" y="3154417"/>
            <a:ext cx="6318610" cy="3700463"/>
          </a:xfrm>
        </p:spPr>
        <p:txBody>
          <a:bodyPr/>
          <a:lstStyle/>
          <a:p>
            <a:pPr algn="just"/>
            <a:r>
              <a:rPr lang="sl-SI" sz="2400" b="1" dirty="0">
                <a:solidFill>
                  <a:schemeClr val="bg1"/>
                </a:solidFill>
                <a:latin typeface="Calibri"/>
                <a:cs typeface="Arial"/>
              </a:rPr>
              <a:t>Učenci spoznajo osnovna pravila, pojme in bonton šahovske igre. Srečajo se z osnovami taktike in strategije ter z osnovnimi šahovskimi mehanikami.</a:t>
            </a:r>
            <a:endParaRPr lang="sl-SI" altLang="sl-SI" sz="2400" b="1" dirty="0">
              <a:solidFill>
                <a:schemeClr val="bg1"/>
              </a:solidFill>
              <a:latin typeface="Calibri"/>
              <a:cs typeface="Calibri"/>
            </a:endParaRPr>
          </a:p>
          <a:p>
            <a:pPr algn="just"/>
            <a:r>
              <a:rPr lang="sl-SI" sz="2400" b="1" dirty="0">
                <a:solidFill>
                  <a:schemeClr val="bg1"/>
                </a:solidFill>
                <a:latin typeface="Calibri"/>
                <a:cs typeface="Arial"/>
              </a:rPr>
              <a:t>Skozi igro z vrstniki se učijo šahovskega načina razmišljanja, priložnost pa imajo nastopiti tudi na šolskih tekmovanjih.</a:t>
            </a:r>
            <a:endParaRPr lang="sl-SI" altLang="sl-SI" sz="2400" b="1" dirty="0">
              <a:solidFill>
                <a:schemeClr val="bg1"/>
              </a:solidFill>
              <a:latin typeface="Calibri"/>
              <a:cs typeface="Calibri"/>
            </a:endParaRPr>
          </a:p>
          <a:p>
            <a:pPr algn="just"/>
            <a:endParaRPr lang="sl-SI" dirty="0"/>
          </a:p>
          <a:p>
            <a:pPr algn="just">
              <a:lnSpc>
                <a:spcPct val="150000"/>
              </a:lnSpc>
            </a:pPr>
            <a:endParaRPr lang="sl-SI" altLang="sl-SI" sz="2400" b="1" dirty="0">
              <a:solidFill>
                <a:schemeClr val="bg1"/>
              </a:solidFill>
              <a:cs typeface="Calibri"/>
            </a:endParaRPr>
          </a:p>
        </p:txBody>
      </p:sp>
    </p:spTree>
    <p:extLst>
      <p:ext uri="{BB962C8B-B14F-4D97-AF65-F5344CB8AC3E}">
        <p14:creationId xmlns:p14="http://schemas.microsoft.com/office/powerpoint/2010/main" val="146767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714867" y="690691"/>
            <a:ext cx="7887880" cy="1143000"/>
          </a:xfrm>
        </p:spPr>
        <p:txBody>
          <a:bodyPr/>
          <a:lstStyle/>
          <a:p>
            <a:pPr>
              <a:lnSpc>
                <a:spcPct val="150000"/>
              </a:lnSpc>
            </a:pPr>
            <a:br>
              <a:rPr lang="sl-SI" altLang="sl-SI" sz="2800" b="1" dirty="0">
                <a:latin typeface="Arial" panose="020B0604020202020204" pitchFamily="34" charset="0"/>
              </a:rPr>
            </a:br>
            <a:r>
              <a:rPr lang="sl-SI" altLang="sl-SI" sz="3200" b="1" dirty="0">
                <a:solidFill>
                  <a:srgbClr val="FFFF00"/>
                </a:solidFill>
                <a:latin typeface="Arial"/>
                <a:cs typeface="Arial"/>
              </a:rPr>
              <a:t>ŠOLSKI EKO VRT</a:t>
            </a:r>
            <a:br>
              <a:rPr lang="sl-SI" altLang="sl-SI" sz="2800" b="1" dirty="0">
                <a:latin typeface="Arial" panose="020B0604020202020204" pitchFamily="34" charset="0"/>
              </a:rPr>
            </a:br>
            <a:r>
              <a:rPr lang="sl-SI" altLang="sl-SI" sz="2400" b="1" dirty="0">
                <a:solidFill>
                  <a:srgbClr val="FFFF00"/>
                </a:solidFill>
                <a:latin typeface="Arial"/>
                <a:cs typeface="Arial"/>
              </a:rPr>
              <a:t>za učence 1.–5.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 MIHAEL BOŽIČ in društvo ALTEREKO</a:t>
            </a:r>
            <a:br>
              <a:rPr lang="sl-SI" altLang="sl-SI" sz="1800" b="1" dirty="0">
                <a:solidFill>
                  <a:srgbClr val="FF0000"/>
                </a:solidFill>
                <a:highlight>
                  <a:srgbClr val="FFFF00"/>
                </a:highlight>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SREDA, 15.00-16.00 (začetek po novem letu)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NA ŠOSKEM VRTU in V UČILNICI KEMIJE</a:t>
            </a: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212616" y="3124338"/>
            <a:ext cx="6318610" cy="3489911"/>
          </a:xfrm>
        </p:spPr>
        <p:txBody>
          <a:bodyPr/>
          <a:lstStyle/>
          <a:p>
            <a:pPr>
              <a:lnSpc>
                <a:spcPct val="150000"/>
              </a:lnSpc>
            </a:pPr>
            <a:r>
              <a:rPr lang="sl-SI" altLang="sl-SI" sz="2400" b="1" dirty="0">
                <a:solidFill>
                  <a:schemeClr val="bg1"/>
                </a:solidFill>
                <a:cs typeface="Calibri"/>
              </a:rPr>
              <a:t>Malo telovadbe z lopato, grabljami in </a:t>
            </a:r>
            <a:r>
              <a:rPr lang="sl-SI" altLang="sl-SI" sz="2400" b="1" err="1">
                <a:solidFill>
                  <a:schemeClr val="bg1"/>
                </a:solidFill>
                <a:cs typeface="Calibri"/>
              </a:rPr>
              <a:t>motik`co</a:t>
            </a:r>
            <a:r>
              <a:rPr lang="sl-SI" altLang="sl-SI" sz="2400" b="1" dirty="0">
                <a:solidFill>
                  <a:schemeClr val="bg1"/>
                </a:solidFill>
                <a:cs typeface="Calibri"/>
              </a:rPr>
              <a:t>?</a:t>
            </a:r>
            <a:endParaRPr lang="sl-SI">
              <a:solidFill>
                <a:schemeClr val="bg1"/>
              </a:solidFill>
            </a:endParaRPr>
          </a:p>
          <a:p>
            <a:pPr>
              <a:lnSpc>
                <a:spcPct val="150000"/>
              </a:lnSpc>
            </a:pPr>
            <a:r>
              <a:rPr lang="sl-SI" altLang="sl-SI" sz="2400" b="1" dirty="0">
                <a:solidFill>
                  <a:schemeClr val="bg1"/>
                </a:solidFill>
                <a:cs typeface="Calibri"/>
              </a:rPr>
              <a:t>To je super recept za tvoj vrt, ki si ga lahko ustvariš kar na šolskem vrtu.</a:t>
            </a:r>
          </a:p>
          <a:p>
            <a:pPr>
              <a:lnSpc>
                <a:spcPct val="150000"/>
              </a:lnSpc>
            </a:pPr>
            <a:r>
              <a:rPr lang="sl-SI" altLang="sl-SI" sz="2400" b="1" dirty="0">
                <a:solidFill>
                  <a:schemeClr val="bg1"/>
                </a:solidFill>
                <a:cs typeface="Calibri"/>
              </a:rPr>
              <a:t>Pridi in naučili te bomo, kako zrasteta </a:t>
            </a:r>
            <a:r>
              <a:rPr lang="sl-SI" altLang="sl-SI" sz="2400" b="1" err="1">
                <a:solidFill>
                  <a:schemeClr val="bg1"/>
                </a:solidFill>
                <a:cs typeface="Calibri"/>
              </a:rPr>
              <a:t>njami</a:t>
            </a:r>
            <a:r>
              <a:rPr lang="sl-SI" altLang="sl-SI" sz="2400" b="1" dirty="0">
                <a:solidFill>
                  <a:schemeClr val="bg1"/>
                </a:solidFill>
                <a:cs typeface="Calibri"/>
              </a:rPr>
              <a:t> zelenjava in sadje. </a:t>
            </a:r>
          </a:p>
        </p:txBody>
      </p:sp>
    </p:spTree>
    <p:extLst>
      <p:ext uri="{BB962C8B-B14F-4D97-AF65-F5344CB8AC3E}">
        <p14:creationId xmlns:p14="http://schemas.microsoft.com/office/powerpoint/2010/main" val="501165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E38B993C-60F6-4F61-BA43-D72E4F69403B}"/>
              </a:ext>
            </a:extLst>
          </p:cNvPr>
          <p:cNvSpPr>
            <a:spLocks noGrp="1"/>
          </p:cNvSpPr>
          <p:nvPr>
            <p:ph type="body" idx="4294967295"/>
          </p:nvPr>
        </p:nvSpPr>
        <p:spPr>
          <a:xfrm>
            <a:off x="774700" y="3511550"/>
            <a:ext cx="7645400" cy="2614613"/>
          </a:xfrm>
        </p:spPr>
        <p:txBody>
          <a:bodyPr/>
          <a:lstStyle/>
          <a:p>
            <a:pPr>
              <a:lnSpc>
                <a:spcPct val="80000"/>
              </a:lnSpc>
              <a:buFont typeface="Arial" panose="020B0604020202020204" pitchFamily="34" charset="0"/>
              <a:buNone/>
            </a:pPr>
            <a:endParaRPr lang="sl-SI" altLang="sl-SI" b="1">
              <a:solidFill>
                <a:schemeClr val="bg1"/>
              </a:solidFill>
            </a:endParaRPr>
          </a:p>
          <a:p>
            <a:pPr>
              <a:lnSpc>
                <a:spcPct val="80000"/>
              </a:lnSpc>
              <a:buFont typeface="Arial" panose="020B0604020202020204" pitchFamily="34" charset="0"/>
              <a:buNone/>
            </a:pPr>
            <a:r>
              <a:rPr lang="sl-SI" altLang="sl-SI" sz="4400" b="1" dirty="0">
                <a:solidFill>
                  <a:schemeClr val="bg1"/>
                </a:solidFill>
              </a:rPr>
              <a:t>INTERESNE DEJAVNOSTI</a:t>
            </a:r>
            <a:endParaRPr lang="sl-SI" altLang="sl-SI" sz="4400" b="1" dirty="0">
              <a:solidFill>
                <a:schemeClr val="bg1"/>
              </a:solidFill>
              <a:cs typeface="Calibri"/>
            </a:endParaRPr>
          </a:p>
          <a:p>
            <a:pPr>
              <a:lnSpc>
                <a:spcPct val="80000"/>
              </a:lnSpc>
              <a:buNone/>
            </a:pPr>
            <a:r>
              <a:rPr lang="sl-SI" altLang="sl-SI" sz="4400" b="1" dirty="0">
                <a:solidFill>
                  <a:schemeClr val="bg1"/>
                </a:solidFill>
              </a:rPr>
              <a:t>ZA UČENCE  6.–9.</a:t>
            </a:r>
            <a:endParaRPr lang="sl-SI" altLang="sl-SI" sz="4400" b="1" dirty="0">
              <a:solidFill>
                <a:schemeClr val="bg1"/>
              </a:solidFill>
              <a:cs typeface="Calibri"/>
            </a:endParaRPr>
          </a:p>
          <a:p>
            <a:pPr>
              <a:lnSpc>
                <a:spcPct val="80000"/>
              </a:lnSpc>
              <a:buFont typeface="Arial" panose="020B0604020202020204" pitchFamily="34" charset="0"/>
              <a:buNone/>
            </a:pPr>
            <a:r>
              <a:rPr lang="sl-SI" altLang="sl-SI" sz="4400" b="1" dirty="0">
                <a:solidFill>
                  <a:schemeClr val="bg1"/>
                </a:solidFill>
              </a:rPr>
              <a:t>RAZREDA</a:t>
            </a:r>
            <a:endParaRPr lang="sl-SI" altLang="sl-SI" sz="4400" b="1" dirty="0">
              <a:solidFill>
                <a:schemeClr val="bg1"/>
              </a:solidFill>
              <a:cs typeface="Calibri"/>
            </a:endParaRPr>
          </a:p>
          <a:p>
            <a:pPr>
              <a:lnSpc>
                <a:spcPct val="80000"/>
              </a:lnSpc>
              <a:buFont typeface="Arial" panose="020B0604020202020204" pitchFamily="34" charset="0"/>
              <a:buNone/>
            </a:pPr>
            <a:endParaRPr lang="sl-SI" altLang="sl-SI" sz="4400" b="1">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4AC65D-F102-4961-8901-E402E022755B}"/>
              </a:ext>
            </a:extLst>
          </p:cNvPr>
          <p:cNvSpPr>
            <a:spLocks noGrp="1"/>
          </p:cNvSpPr>
          <p:nvPr>
            <p:ph type="title" idx="4294967295"/>
          </p:nvPr>
        </p:nvSpPr>
        <p:spPr>
          <a:xfrm>
            <a:off x="457200" y="274638"/>
            <a:ext cx="6135688" cy="1143000"/>
          </a:xfrm>
        </p:spPr>
        <p:txBody>
          <a:bodyPr/>
          <a:lstStyle/>
          <a:p>
            <a:r>
              <a:rPr lang="sl-SI" altLang="sl-SI" sz="4200" b="1" dirty="0">
                <a:solidFill>
                  <a:srgbClr val="FFFF00"/>
                </a:solidFill>
              </a:rPr>
              <a:t>VABIMO VAS K VPISU KROŽKOV, </a:t>
            </a:r>
          </a:p>
        </p:txBody>
      </p:sp>
      <p:sp>
        <p:nvSpPr>
          <p:cNvPr id="37891" name="Rectangle 3">
            <a:extLst>
              <a:ext uri="{FF2B5EF4-FFF2-40B4-BE49-F238E27FC236}">
                <a16:creationId xmlns:a16="http://schemas.microsoft.com/office/drawing/2014/main" id="{3AF435C7-2DA7-45E1-90BC-C8B5A57DE837}"/>
              </a:ext>
            </a:extLst>
          </p:cNvPr>
          <p:cNvSpPr>
            <a:spLocks noGrp="1"/>
          </p:cNvSpPr>
          <p:nvPr>
            <p:ph type="body" idx="4294967295"/>
          </p:nvPr>
        </p:nvSpPr>
        <p:spPr>
          <a:xfrm>
            <a:off x="457200" y="1147714"/>
            <a:ext cx="5660796" cy="4838307"/>
          </a:xfrm>
        </p:spPr>
        <p:txBody>
          <a:bodyPr/>
          <a:lstStyle/>
          <a:p>
            <a:pPr algn="ctr">
              <a:lnSpc>
                <a:spcPct val="90000"/>
              </a:lnSpc>
            </a:pPr>
            <a:endParaRPr lang="sl-SI" altLang="sl-SI" sz="1800" b="1" dirty="0">
              <a:solidFill>
                <a:schemeClr val="bg1"/>
              </a:solidFill>
              <a:cs typeface="Calibri"/>
            </a:endParaRPr>
          </a:p>
          <a:p>
            <a:pPr marL="0" indent="0" algn="ctr">
              <a:lnSpc>
                <a:spcPct val="90000"/>
              </a:lnSpc>
              <a:buNone/>
            </a:pPr>
            <a:r>
              <a:rPr lang="sl-SI" altLang="sl-SI" sz="2200" b="1" dirty="0">
                <a:solidFill>
                  <a:schemeClr val="bg1"/>
                </a:solidFill>
                <a:cs typeface="Calibri"/>
              </a:rPr>
              <a:t>ki razvijajo veščine s področja </a:t>
            </a:r>
          </a:p>
          <a:p>
            <a:pPr marL="0" indent="0" algn="ctr">
              <a:lnSpc>
                <a:spcPct val="90000"/>
              </a:lnSpc>
              <a:buNone/>
            </a:pPr>
            <a:r>
              <a:rPr lang="sl-SI" altLang="sl-SI" sz="2200" b="1" dirty="0">
                <a:solidFill>
                  <a:schemeClr val="bg1"/>
                </a:solidFill>
                <a:cs typeface="Calibri"/>
              </a:rPr>
              <a:t>JEZIKOV in ŠPORTA:</a:t>
            </a:r>
            <a:endParaRPr lang="sl-SI" dirty="0">
              <a:solidFill>
                <a:schemeClr val="bg1"/>
              </a:solidFill>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r>
              <a:rPr lang="sl-SI" altLang="sl-SI" b="1" dirty="0">
                <a:solidFill>
                  <a:schemeClr val="bg1"/>
                </a:solidFill>
                <a:cs typeface="Calibri"/>
              </a:rPr>
              <a:t>9. ENGLISH STORIES: 1. r</a:t>
            </a:r>
          </a:p>
          <a:p>
            <a:pPr marL="0" indent="0" algn="ctr">
              <a:lnSpc>
                <a:spcPct val="90000"/>
              </a:lnSpc>
              <a:buNone/>
            </a:pPr>
            <a:r>
              <a:rPr lang="sl-SI" altLang="sl-SI" b="1" dirty="0">
                <a:solidFill>
                  <a:schemeClr val="bg1"/>
                </a:solidFill>
                <a:cs typeface="Calibri"/>
              </a:rPr>
              <a:t>10. READING STORIES: 3.-5. r</a:t>
            </a:r>
          </a:p>
          <a:p>
            <a:pPr marL="0" indent="0" algn="ctr">
              <a:lnSpc>
                <a:spcPct val="90000"/>
              </a:lnSpc>
              <a:buNone/>
            </a:pPr>
            <a:r>
              <a:rPr lang="sl-SI" altLang="sl-SI" b="1" dirty="0">
                <a:solidFill>
                  <a:schemeClr val="bg1"/>
                </a:solidFill>
                <a:cs typeface="Calibri"/>
              </a:rPr>
              <a:t>11. ŠPORTNE URICE: 2.-3. r</a:t>
            </a:r>
          </a:p>
          <a:p>
            <a:pPr marL="0" indent="0" algn="ctr">
              <a:lnSpc>
                <a:spcPct val="90000"/>
              </a:lnSpc>
              <a:buNone/>
            </a:pPr>
            <a:r>
              <a:rPr lang="sl-SI" altLang="sl-SI" b="1" dirty="0">
                <a:solidFill>
                  <a:schemeClr val="bg1"/>
                </a:solidFill>
                <a:cs typeface="Calibri"/>
              </a:rPr>
              <a:t>12. KOLESARSKI KROŽEK: 5. r</a:t>
            </a:r>
          </a:p>
          <a:p>
            <a:pPr marL="0" indent="0" algn="ctr">
              <a:lnSpc>
                <a:spcPct val="90000"/>
              </a:lnSpc>
              <a:buNone/>
            </a:pPr>
            <a:r>
              <a:rPr lang="sl-SI" altLang="sl-SI" b="1" dirty="0">
                <a:solidFill>
                  <a:schemeClr val="bg1"/>
                </a:solidFill>
                <a:cs typeface="Calibri"/>
              </a:rPr>
              <a:t>13. ATLETIKA: 4.-5. r</a:t>
            </a:r>
          </a:p>
          <a:p>
            <a:pPr marL="0" indent="0" algn="ctr">
              <a:lnSpc>
                <a:spcPct val="90000"/>
              </a:lnSpc>
              <a:buNone/>
            </a:pPr>
            <a:endParaRPr lang="sl-SI" altLang="sl-SI" sz="28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p:txBody>
      </p:sp>
    </p:spTree>
    <p:extLst>
      <p:ext uri="{BB962C8B-B14F-4D97-AF65-F5344CB8AC3E}">
        <p14:creationId xmlns:p14="http://schemas.microsoft.com/office/powerpoint/2010/main" val="2852559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2725B22-9C77-4369-B266-BA70BEC93FF2}"/>
              </a:ext>
            </a:extLst>
          </p:cNvPr>
          <p:cNvSpPr>
            <a:spLocks noGrp="1"/>
          </p:cNvSpPr>
          <p:nvPr>
            <p:ph type="title" idx="4294967295"/>
          </p:nvPr>
        </p:nvSpPr>
        <p:spPr>
          <a:xfrm>
            <a:off x="421849" y="312344"/>
            <a:ext cx="6318250" cy="1280785"/>
          </a:xfrm>
        </p:spPr>
        <p:txBody>
          <a:bodyPr/>
          <a:lstStyle/>
          <a:p>
            <a:pPr>
              <a:lnSpc>
                <a:spcPct val="150000"/>
              </a:lnSpc>
            </a:pPr>
            <a:br>
              <a:rPr lang="sl-SI" altLang="sl-SI" sz="3000" b="1" dirty="0">
                <a:latin typeface="Arial" panose="020B0604020202020204" pitchFamily="34" charset="0"/>
              </a:rPr>
            </a:br>
            <a:br>
              <a:rPr lang="sl-SI" altLang="sl-SI" sz="3000" b="1" dirty="0">
                <a:latin typeface="Arial" panose="020B0604020202020204" pitchFamily="34" charset="0"/>
              </a:rPr>
            </a:br>
            <a:r>
              <a:rPr lang="sl-SI" altLang="sl-SI" sz="2800" b="1" dirty="0">
                <a:solidFill>
                  <a:srgbClr val="FFFF00"/>
                </a:solidFill>
                <a:latin typeface="Arial"/>
                <a:cs typeface="Arial"/>
              </a:rPr>
              <a:t>OTROŠKA FOLKLORNA SKUPINA</a:t>
            </a:r>
            <a:br>
              <a:rPr lang="sl-SI" altLang="sl-SI" sz="2800" b="1" dirty="0">
                <a:latin typeface="Arial" panose="020B0604020202020204" pitchFamily="34" charset="0"/>
              </a:rPr>
            </a:br>
            <a:r>
              <a:rPr lang="sl-SI" altLang="sl-SI" sz="2400" b="1" dirty="0">
                <a:solidFill>
                  <a:srgbClr val="FFFF00"/>
                </a:solidFill>
                <a:latin typeface="Arial"/>
                <a:cs typeface="Arial"/>
              </a:rPr>
              <a:t>za učence 6.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panose="020B0604020202020204" pitchFamily="34" charset="0"/>
              </a:rPr>
              <a:t>mentorici: </a:t>
            </a:r>
            <a:r>
              <a:rPr lang="sl-SI" altLang="sl-SI" sz="1800" b="1" dirty="0">
                <a:solidFill>
                  <a:srgbClr val="FF0000"/>
                </a:solidFill>
                <a:highlight>
                  <a:srgbClr val="FFFF00"/>
                </a:highlight>
                <a:latin typeface="Arial"/>
                <a:cs typeface="Arial"/>
              </a:rPr>
              <a:t>SAŠA DOLAR IN NINA ZUPAN</a:t>
            </a:r>
            <a:br>
              <a:rPr lang="sl-SI" altLang="sl-SI" sz="1800" b="1" dirty="0">
                <a:solidFill>
                  <a:srgbClr val="FF0000"/>
                </a:solidFill>
                <a:highlight>
                  <a:srgbClr val="FFFF00"/>
                </a:highlight>
                <a:latin typeface="Arial"/>
                <a:cs typeface="Arial"/>
              </a:rPr>
            </a:br>
            <a:br>
              <a:rPr lang="sl-SI" altLang="sl-SI" sz="1800" b="1" dirty="0">
                <a:solidFill>
                  <a:srgbClr val="FF0000"/>
                </a:solidFill>
                <a:highlight>
                  <a:srgbClr val="FFFF00"/>
                </a:highlight>
                <a:latin typeface="Arial" panose="020B0604020202020204" pitchFamily="34" charset="0"/>
              </a:rPr>
            </a:br>
            <a:endParaRPr lang="sl-SI" altLang="sl-SI" sz="1800" b="1" dirty="0">
              <a:solidFill>
                <a:srgbClr val="FF0000"/>
              </a:solidFill>
              <a:highlight>
                <a:srgbClr val="FFFF00"/>
              </a:highlight>
              <a:latin typeface="Arial" panose="020B0604020202020204" pitchFamily="34" charset="0"/>
              <a:cs typeface="Arial"/>
            </a:endParaRPr>
          </a:p>
        </p:txBody>
      </p:sp>
      <p:sp>
        <p:nvSpPr>
          <p:cNvPr id="31747" name="Rectangle 3">
            <a:extLst>
              <a:ext uri="{FF2B5EF4-FFF2-40B4-BE49-F238E27FC236}">
                <a16:creationId xmlns:a16="http://schemas.microsoft.com/office/drawing/2014/main" id="{15996D33-47EE-496D-8636-8F76158F5D97}"/>
              </a:ext>
            </a:extLst>
          </p:cNvPr>
          <p:cNvSpPr>
            <a:spLocks noGrp="1"/>
          </p:cNvSpPr>
          <p:nvPr>
            <p:ph type="body" idx="4294967295"/>
          </p:nvPr>
        </p:nvSpPr>
        <p:spPr>
          <a:xfrm>
            <a:off x="457200" y="2566987"/>
            <a:ext cx="8229600" cy="4291013"/>
          </a:xfrm>
        </p:spPr>
        <p:txBody>
          <a:bodyPr/>
          <a:lstStyle/>
          <a:p>
            <a:r>
              <a:rPr lang="sl-SI" altLang="sl-SI" sz="2400" b="1" dirty="0">
                <a:solidFill>
                  <a:schemeClr val="bg1"/>
                </a:solidFill>
              </a:rPr>
              <a:t>Rad/-a plešeš, se vrtiš?</a:t>
            </a:r>
          </a:p>
          <a:p>
            <a:r>
              <a:rPr lang="sl-SI" altLang="sl-SI" sz="2400" b="1" dirty="0">
                <a:solidFill>
                  <a:schemeClr val="bg1"/>
                </a:solidFill>
              </a:rPr>
              <a:t>Bi rad/-a spoznal/-a otroške ljudske igre in </a:t>
            </a:r>
            <a:endParaRPr lang="sl-SI" altLang="sl-SI" sz="2400" b="1" dirty="0">
              <a:solidFill>
                <a:schemeClr val="bg1"/>
              </a:solidFill>
              <a:cs typeface="Calibri"/>
            </a:endParaRPr>
          </a:p>
          <a:p>
            <a:pPr>
              <a:buFont typeface="Arial" panose="020B0604020202020204" pitchFamily="34" charset="0"/>
              <a:buNone/>
            </a:pPr>
            <a:r>
              <a:rPr lang="sl-SI" altLang="sl-SI" sz="2400" b="1" dirty="0">
                <a:solidFill>
                  <a:schemeClr val="bg1"/>
                </a:solidFill>
              </a:rPr>
              <a:t>	plese za otroke? Potem je ta krožek pravi zate!</a:t>
            </a:r>
            <a:endParaRPr lang="sl-SI" altLang="sl-SI" sz="2400" b="1" dirty="0">
              <a:solidFill>
                <a:schemeClr val="bg1"/>
              </a:solidFill>
              <a:cs typeface="Calibri"/>
            </a:endParaRPr>
          </a:p>
          <a:p>
            <a:r>
              <a:rPr lang="sl-SI" altLang="sl-SI" sz="2400" b="1" dirty="0">
                <a:solidFill>
                  <a:srgbClr val="FF0000"/>
                </a:solidFill>
                <a:highlight>
                  <a:srgbClr val="FFFF00"/>
                </a:highlight>
              </a:rPr>
              <a:t>Dobivali se bomo ob četrtkih, 7.30-8.15, </a:t>
            </a:r>
            <a:endParaRPr lang="sl-SI" altLang="sl-SI" sz="2400" b="1" dirty="0">
              <a:solidFill>
                <a:srgbClr val="FF0000"/>
              </a:solidFill>
              <a:highlight>
                <a:srgbClr val="FFFF00"/>
              </a:highlight>
              <a:cs typeface="Calibri"/>
            </a:endParaRPr>
          </a:p>
          <a:p>
            <a:pPr marL="0" indent="0">
              <a:buNone/>
            </a:pPr>
            <a:r>
              <a:rPr lang="sl-SI" altLang="sl-SI" sz="2400" b="1" dirty="0">
                <a:solidFill>
                  <a:srgbClr val="FF0000"/>
                </a:solidFill>
                <a:cs typeface="Calibri"/>
              </a:rPr>
              <a:t>     </a:t>
            </a:r>
            <a:r>
              <a:rPr lang="sl-SI" altLang="sl-SI" sz="2400" b="1" dirty="0">
                <a:solidFill>
                  <a:srgbClr val="FF0000"/>
                </a:solidFill>
                <a:highlight>
                  <a:srgbClr val="FFFF00"/>
                </a:highlight>
                <a:cs typeface="Calibri"/>
              </a:rPr>
              <a:t>v mali telovadnici.</a:t>
            </a:r>
          </a:p>
          <a:p>
            <a:pPr>
              <a:buFont typeface="Arial" panose="020B0604020202020204" pitchFamily="34" charset="0"/>
              <a:buNone/>
            </a:pPr>
            <a:endParaRPr lang="sl-SI" altLang="sl-SI" sz="2400" b="1" dirty="0">
              <a:solidFill>
                <a:srgbClr val="FF0000"/>
              </a:solidFill>
              <a:highlight>
                <a:srgbClr val="FFFF00"/>
              </a:highlight>
              <a:cs typeface="Calibri"/>
            </a:endParaRPr>
          </a:p>
        </p:txBody>
      </p:sp>
      <p:pic>
        <p:nvPicPr>
          <p:cNvPr id="31750" name="Picture 6" descr="Turistično društvo Kanja Trzin » Blog Archive » VABILO – NA 5. OBLETNICO FOLKLORNE  SKUPINE “TRZINKA”">
            <a:extLst>
              <a:ext uri="{FF2B5EF4-FFF2-40B4-BE49-F238E27FC236}">
                <a16:creationId xmlns:a16="http://schemas.microsoft.com/office/drawing/2014/main" id="{477DDD31-D639-491E-A273-EDD685BF421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99142" y="4471965"/>
            <a:ext cx="3240957" cy="22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88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FC4A0-ECF6-4149-A466-165EBA8B5242}"/>
              </a:ext>
            </a:extLst>
          </p:cNvPr>
          <p:cNvSpPr>
            <a:spLocks noGrp="1"/>
          </p:cNvSpPr>
          <p:nvPr>
            <p:ph type="title" idx="4294967295"/>
          </p:nvPr>
        </p:nvSpPr>
        <p:spPr>
          <a:xfrm>
            <a:off x="981075" y="619125"/>
            <a:ext cx="6305550" cy="962025"/>
          </a:xfrm>
        </p:spPr>
        <p:txBody>
          <a:bodyPr>
            <a:normAutofit fontScale="90000"/>
          </a:bodyPr>
          <a:lstStyle/>
          <a:p>
            <a:pPr algn="l">
              <a:lnSpc>
                <a:spcPct val="150000"/>
              </a:lnSpc>
            </a:pPr>
            <a:br>
              <a:rPr lang="sl-SI" altLang="sl-SI" sz="3000" b="1" dirty="0">
                <a:latin typeface="Arial" panose="020B0604020202020204" pitchFamily="34" charset="0"/>
              </a:rPr>
            </a:br>
            <a:r>
              <a:rPr lang="sl-SI" altLang="sl-SI" sz="3000" b="1" dirty="0">
                <a:solidFill>
                  <a:srgbClr val="FFFF00"/>
                </a:solidFill>
                <a:latin typeface="Arial"/>
                <a:cs typeface="Arial"/>
              </a:rPr>
              <a:t>LIKOVNI KROŽEK</a:t>
            </a:r>
            <a:br>
              <a:rPr lang="sl-SI" altLang="sl-SI" sz="3000" b="1" dirty="0">
                <a:latin typeface="Arial" panose="020B0604020202020204" pitchFamily="34" charset="0"/>
              </a:rPr>
            </a:br>
            <a:r>
              <a:rPr lang="sl-SI" altLang="sl-SI" sz="2400" b="1" dirty="0">
                <a:solidFill>
                  <a:srgbClr val="FFFF00"/>
                </a:solidFill>
                <a:latin typeface="Arial"/>
                <a:cs typeface="Arial"/>
              </a:rPr>
              <a:t>za učence 1.–9. r</a:t>
            </a:r>
            <a:br>
              <a:rPr lang="sl-SI" altLang="sl-SI" sz="2400" b="1" dirty="0">
                <a:latin typeface="Arial" panose="020B0604020202020204" pitchFamily="34" charset="0"/>
              </a:rPr>
            </a:br>
            <a:r>
              <a:rPr lang="sl-SI" altLang="sl-SI" sz="1800" b="1" dirty="0">
                <a:solidFill>
                  <a:srgbClr val="FF0000"/>
                </a:solidFill>
                <a:highlight>
                  <a:srgbClr val="FFFF00"/>
                </a:highlight>
                <a:latin typeface="Arial"/>
                <a:cs typeface="Arial"/>
              </a:rPr>
              <a:t>MENTORICA: mag. VESNA RAKEF </a:t>
            </a:r>
            <a:br>
              <a:rPr lang="sl-SI" altLang="sl-SI" sz="1800" b="1" dirty="0">
                <a:latin typeface="Arial" panose="020B0604020202020204" pitchFamily="34" charset="0"/>
              </a:rPr>
            </a:br>
            <a:endParaRPr lang="en-US" altLang="sl-SI" sz="1800" dirty="0">
              <a:solidFill>
                <a:schemeClr val="bg1"/>
              </a:solidFill>
              <a:effectLst>
                <a:outerShdw blurRad="38100" dist="38100" dir="2700000" algn="tl">
                  <a:srgbClr val="C0C0C0"/>
                </a:outerShdw>
              </a:effectLst>
            </a:endParaRPr>
          </a:p>
        </p:txBody>
      </p:sp>
      <p:sp>
        <p:nvSpPr>
          <p:cNvPr id="73731" name="Content Placeholder 4">
            <a:extLst>
              <a:ext uri="{FF2B5EF4-FFF2-40B4-BE49-F238E27FC236}">
                <a16:creationId xmlns:a16="http://schemas.microsoft.com/office/drawing/2014/main" id="{AEBBBE02-B193-43D9-B8A0-07315523451B}"/>
              </a:ext>
            </a:extLst>
          </p:cNvPr>
          <p:cNvSpPr>
            <a:spLocks noGrp="1"/>
          </p:cNvSpPr>
          <p:nvPr>
            <p:ph idx="4294967295"/>
          </p:nvPr>
        </p:nvSpPr>
        <p:spPr>
          <a:xfrm>
            <a:off x="573266" y="2292761"/>
            <a:ext cx="6424613" cy="3509962"/>
          </a:xfrm>
        </p:spPr>
        <p:txBody>
          <a:bodyPr/>
          <a:lstStyle/>
          <a:p>
            <a:pPr>
              <a:buFont typeface="Arial" panose="020B0604020202020204" pitchFamily="34" charset="0"/>
              <a:buNone/>
            </a:pPr>
            <a:endParaRPr lang="sl-SI" altLang="sl-SI" b="1" dirty="0">
              <a:solidFill>
                <a:srgbClr val="FFFF00"/>
              </a:solidFill>
              <a:latin typeface="Arial" panose="020B0604020202020204" pitchFamily="34" charset="0"/>
            </a:endParaRPr>
          </a:p>
          <a:p>
            <a:r>
              <a:rPr lang="sl-SI" altLang="sl-SI" sz="2800" b="1" dirty="0">
                <a:solidFill>
                  <a:schemeClr val="bg1"/>
                </a:solidFill>
              </a:rPr>
              <a:t>Rad/-a rišeš in slikaš?</a:t>
            </a:r>
            <a:endParaRPr lang="sl-SI" altLang="sl-SI" sz="2800" b="1" dirty="0">
              <a:solidFill>
                <a:schemeClr val="bg1"/>
              </a:solidFill>
              <a:cs typeface="Calibri"/>
            </a:endParaRPr>
          </a:p>
          <a:p>
            <a:r>
              <a:rPr lang="sl-SI" altLang="sl-SI" sz="2800" b="1" dirty="0">
                <a:solidFill>
                  <a:srgbClr val="FF0000"/>
                </a:solidFill>
                <a:highlight>
                  <a:srgbClr val="FFFF00"/>
                </a:highlight>
              </a:rPr>
              <a:t>Ob četrtkih, 13.45-14.30, </a:t>
            </a:r>
            <a:endParaRPr lang="sl-SI" altLang="sl-SI" sz="2800" b="1" dirty="0">
              <a:solidFill>
                <a:srgbClr val="FF0000"/>
              </a:solidFill>
              <a:highlight>
                <a:srgbClr val="FFFF00"/>
              </a:highlight>
              <a:cs typeface="Calibri"/>
            </a:endParaRPr>
          </a:p>
          <a:p>
            <a:pPr marL="0" indent="0">
              <a:buNone/>
            </a:pPr>
            <a:r>
              <a:rPr lang="sl-SI" altLang="sl-SI" sz="2800" b="1" dirty="0">
                <a:solidFill>
                  <a:srgbClr val="FF0000"/>
                </a:solidFill>
              </a:rPr>
              <a:t>    </a:t>
            </a:r>
            <a:r>
              <a:rPr lang="sl-SI" altLang="sl-SI" sz="2800" b="1" dirty="0">
                <a:solidFill>
                  <a:srgbClr val="FF0000"/>
                </a:solidFill>
                <a:highlight>
                  <a:srgbClr val="FFFF00"/>
                </a:highlight>
              </a:rPr>
              <a:t>v likovni učilnici.</a:t>
            </a:r>
            <a:endParaRPr lang="sl-SI" altLang="sl-SI" sz="2800" b="1" dirty="0">
              <a:solidFill>
                <a:srgbClr val="FF0000"/>
              </a:solidFill>
            </a:endParaRPr>
          </a:p>
          <a:p>
            <a:pPr marL="0" indent="0">
              <a:buNone/>
            </a:pPr>
            <a:r>
              <a:rPr lang="sl-SI" altLang="sl-SI" sz="2800" b="1" dirty="0">
                <a:solidFill>
                  <a:schemeClr val="bg1"/>
                </a:solidFill>
              </a:rPr>
              <a:t>    Risali in slikali bomo z različnimi   </a:t>
            </a:r>
            <a:endParaRPr lang="sl-SI" altLang="sl-SI" sz="2800" b="1" dirty="0">
              <a:solidFill>
                <a:schemeClr val="bg1"/>
              </a:solidFill>
              <a:cs typeface="Calibri"/>
            </a:endParaRPr>
          </a:p>
          <a:p>
            <a:pPr marL="0" indent="0">
              <a:buNone/>
            </a:pPr>
            <a:r>
              <a:rPr lang="sl-SI" altLang="sl-SI" sz="2800" b="1" dirty="0">
                <a:solidFill>
                  <a:schemeClr val="bg1"/>
                </a:solidFill>
              </a:rPr>
              <a:t>    pripomočki.</a:t>
            </a:r>
            <a:endParaRPr lang="sl-SI" altLang="sl-SI" sz="2800" b="1" dirty="0">
              <a:solidFill>
                <a:schemeClr val="bg1"/>
              </a:solidFill>
              <a:cs typeface="Calibri"/>
            </a:endParaRPr>
          </a:p>
          <a:p>
            <a:r>
              <a:rPr lang="sl-SI" altLang="sl-SI" sz="2800" b="1" dirty="0">
                <a:solidFill>
                  <a:schemeClr val="bg1"/>
                </a:solidFill>
              </a:rPr>
              <a:t>Izdelali si bomo tudi najljubšo majico, narisali strip...</a:t>
            </a:r>
            <a:endParaRPr lang="sl-SI" altLang="sl-SI" sz="2800" b="1" dirty="0">
              <a:solidFill>
                <a:schemeClr val="bg1"/>
              </a:solidFill>
              <a:cs typeface="Calibri"/>
            </a:endParaRPr>
          </a:p>
          <a:p>
            <a:pPr>
              <a:buFont typeface="Arial" panose="020B0604020202020204" pitchFamily="34" charset="0"/>
              <a:buNone/>
            </a:pPr>
            <a:endParaRPr lang="en-US" altLang="sl-SI" sz="2800" dirty="0">
              <a:solidFill>
                <a:schemeClr val="bg1"/>
              </a:solidFill>
            </a:endParaRPr>
          </a:p>
        </p:txBody>
      </p:sp>
      <p:pic>
        <p:nvPicPr>
          <p:cNvPr id="73732" name="Slika 7">
            <a:extLst>
              <a:ext uri="{FF2B5EF4-FFF2-40B4-BE49-F238E27FC236}">
                <a16:creationId xmlns:a16="http://schemas.microsoft.com/office/drawing/2014/main" id="{F1DBBB0A-AF05-489C-9BE2-1A562D217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804" y="765651"/>
            <a:ext cx="1770651" cy="22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84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KIPARSKI KROŽEK</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2.–9.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mag. VESNA RAKEF</a:t>
            </a:r>
            <a:r>
              <a:rPr lang="sl-SI" altLang="sl-SI" sz="2000" b="1" dirty="0">
                <a:solidFill>
                  <a:srgbClr val="FF0000"/>
                </a:solidFill>
                <a:highlight>
                  <a:srgbClr val="FFFF00"/>
                </a:highlight>
                <a:latin typeface="Arial"/>
                <a:cs typeface="Arial"/>
              </a:rPr>
              <a:t> </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0" y="1831877"/>
            <a:ext cx="8507691" cy="430371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Rad/-a ustvarjaš z glino?</a:t>
            </a:r>
          </a:p>
          <a:p>
            <a:pPr>
              <a:buNone/>
            </a:pPr>
            <a:r>
              <a:rPr lang="sl-SI" altLang="sl-SI" sz="2800" b="1" dirty="0">
                <a:solidFill>
                  <a:schemeClr val="bg1"/>
                </a:solidFill>
              </a:rPr>
              <a:t>	</a:t>
            </a:r>
            <a:r>
              <a:rPr lang="sl-SI" altLang="sl-SI" sz="2600" b="1" dirty="0">
                <a:solidFill>
                  <a:srgbClr val="FF0000"/>
                </a:solidFill>
                <a:highlight>
                  <a:srgbClr val="FFFF00"/>
                </a:highlight>
              </a:rPr>
              <a:t>Pridruži se nam ob torkih, 6. šolsko uro </a:t>
            </a:r>
          </a:p>
          <a:p>
            <a:pPr>
              <a:buNone/>
            </a:pPr>
            <a:r>
              <a:rPr lang="sl-SI" altLang="sl-SI" sz="2600" b="1" dirty="0">
                <a:solidFill>
                  <a:srgbClr val="FF0000"/>
                </a:solidFill>
              </a:rPr>
              <a:t>     </a:t>
            </a:r>
            <a:r>
              <a:rPr lang="sl-SI" altLang="sl-SI" sz="2600" b="1" dirty="0">
                <a:solidFill>
                  <a:srgbClr val="FF0000"/>
                </a:solidFill>
                <a:highlight>
                  <a:srgbClr val="FFFF00"/>
                </a:highlight>
              </a:rPr>
              <a:t>(12.50-13.35).</a:t>
            </a:r>
            <a:endParaRPr lang="sl-SI" dirty="0"/>
          </a:p>
          <a:p>
            <a:pPr>
              <a:buNone/>
            </a:pPr>
            <a:r>
              <a:rPr lang="sl-SI" altLang="sl-SI" sz="2600" b="1" dirty="0">
                <a:solidFill>
                  <a:srgbClr val="FF0000"/>
                </a:solidFill>
              </a:rPr>
              <a:t>     </a:t>
            </a:r>
            <a:r>
              <a:rPr lang="sl-SI" altLang="sl-SI" sz="2600" b="1" dirty="0">
                <a:solidFill>
                  <a:srgbClr val="FF0000"/>
                </a:solidFill>
                <a:highlight>
                  <a:srgbClr val="FFFF00"/>
                </a:highlight>
              </a:rPr>
              <a:t>Dobimo se v likovni učilnici. </a:t>
            </a:r>
            <a:endParaRPr lang="sl-SI" altLang="sl-SI" sz="2600" b="1" dirty="0">
              <a:solidFill>
                <a:srgbClr val="FF0000"/>
              </a:solidFill>
              <a:highlight>
                <a:srgbClr val="FFFF00"/>
              </a:highlight>
              <a:cs typeface="Calibri"/>
            </a:endParaRPr>
          </a:p>
          <a:p>
            <a:endParaRPr lang="sl-SI" altLang="sl-SI" sz="2800" b="1" dirty="0">
              <a:solidFill>
                <a:schemeClr val="bg1"/>
              </a:solidFill>
            </a:endParaRPr>
          </a:p>
        </p:txBody>
      </p:sp>
      <p:pic>
        <p:nvPicPr>
          <p:cNvPr id="29700" name="Slika 2">
            <a:extLst>
              <a:ext uri="{FF2B5EF4-FFF2-40B4-BE49-F238E27FC236}">
                <a16:creationId xmlns:a16="http://schemas.microsoft.com/office/drawing/2014/main" id="{4997FA26-D413-4A1C-8CAB-E7DC1B2D3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7" y="4486161"/>
            <a:ext cx="267811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Slika 1">
            <a:extLst>
              <a:ext uri="{FF2B5EF4-FFF2-40B4-BE49-F238E27FC236}">
                <a16:creationId xmlns:a16="http://schemas.microsoft.com/office/drawing/2014/main" id="{393E86C1-6C47-4F2D-983C-BED2E6FD1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97" y="3980734"/>
            <a:ext cx="30384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737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58216" y="577600"/>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OTROŠKI PEVSKI ZBOR</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6. r</a:t>
            </a:r>
            <a:br>
              <a:rPr lang="sl-SI" altLang="sl-SI" sz="2400" b="1" dirty="0">
                <a:solidFill>
                  <a:srgbClr val="FFFF00"/>
                </a:solidFill>
                <a:latin typeface="Arial" panose="020B0604020202020204" pitchFamily="34" charset="0"/>
                <a:cs typeface="Arial"/>
              </a:rPr>
            </a:br>
            <a:br>
              <a:rPr lang="sl-SI" altLang="sl-SI" sz="2800" b="1" dirty="0">
                <a:latin typeface="Arial"/>
              </a:rPr>
            </a:br>
            <a:r>
              <a:rPr lang="sl-SI" altLang="sl-SI" sz="1800" b="1" dirty="0">
                <a:solidFill>
                  <a:srgbClr val="FF0000"/>
                </a:solidFill>
                <a:highlight>
                  <a:srgbClr val="FFFF00"/>
                </a:highlight>
                <a:latin typeface="Arial"/>
                <a:cs typeface="Arial"/>
              </a:rPr>
              <a:t>MENTORICI:  ŠPELA ŠIVIC in LARA KRAFOGEL </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147707" y="2478027"/>
            <a:ext cx="8507691" cy="4303713"/>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Rad/-a poješ in nastopaš? </a:t>
            </a:r>
          </a:p>
          <a:p>
            <a:pPr>
              <a:buFont typeface="Arial" panose="020B0604020202020204" pitchFamily="34" charset="0"/>
              <a:buNone/>
            </a:pPr>
            <a:r>
              <a:rPr lang="sl-SI" altLang="sl-SI" sz="2800" b="1" dirty="0">
                <a:solidFill>
                  <a:schemeClr val="bg1"/>
                </a:solidFill>
              </a:rPr>
              <a:t>    Imaš lep glas?</a:t>
            </a:r>
          </a:p>
          <a:p>
            <a:pPr>
              <a:buFont typeface="Arial" panose="020B0604020202020204" pitchFamily="34" charset="0"/>
              <a:buNone/>
            </a:pPr>
            <a:r>
              <a:rPr lang="sl-SI" altLang="sl-SI" sz="2800" b="1" dirty="0">
                <a:solidFill>
                  <a:schemeClr val="bg1"/>
                </a:solidFill>
              </a:rPr>
              <a:t>    Si želiš spoznati nove pesmice, ki jih še </a:t>
            </a:r>
          </a:p>
          <a:p>
            <a:pPr>
              <a:buFont typeface="Arial" panose="020B0604020202020204" pitchFamily="34" charset="0"/>
              <a:buNone/>
            </a:pPr>
            <a:r>
              <a:rPr lang="sl-SI" altLang="sl-SI" sz="2800" b="1" dirty="0">
                <a:solidFill>
                  <a:schemeClr val="bg1"/>
                </a:solidFill>
              </a:rPr>
              <a:t>    ne poznaš?</a:t>
            </a:r>
          </a:p>
          <a:p>
            <a:pPr>
              <a:buFont typeface="Arial" panose="020B0604020202020204" pitchFamily="34" charset="0"/>
              <a:buNone/>
            </a:pPr>
            <a:endParaRPr lang="sl-SI" altLang="sl-SI" sz="2800" b="1" dirty="0">
              <a:solidFill>
                <a:schemeClr val="bg1"/>
              </a:solidFill>
            </a:endParaRPr>
          </a:p>
          <a:p>
            <a:pPr>
              <a:buNone/>
            </a:pPr>
            <a:r>
              <a:rPr lang="sl-SI" altLang="sl-SI" sz="2800" b="1" dirty="0">
                <a:solidFill>
                  <a:schemeClr val="bg1"/>
                </a:solidFill>
              </a:rPr>
              <a:t>	</a:t>
            </a:r>
            <a:r>
              <a:rPr lang="sl-SI" altLang="sl-SI" sz="2600" b="1" dirty="0">
                <a:solidFill>
                  <a:srgbClr val="FF0000"/>
                </a:solidFill>
                <a:highlight>
                  <a:srgbClr val="FFFF00"/>
                </a:highlight>
              </a:rPr>
              <a:t>Pridružiš se nam lahko ob torkih, </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6. in 7. šolsko uro (12.50-13.45 in 13.45-14.30).</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Dobivali se bomo v učilnici 5.b. </a:t>
            </a:r>
            <a:endParaRPr lang="sl-SI" altLang="sl-SI" sz="2600" b="1" dirty="0">
              <a:solidFill>
                <a:srgbClr val="FF0000"/>
              </a:solidFill>
              <a:highlight>
                <a:srgbClr val="FFFF00"/>
              </a:highlight>
              <a:cs typeface="Calibri"/>
            </a:endParaRPr>
          </a:p>
          <a:p>
            <a:endParaRPr lang="sl-SI" altLang="sl-SI" sz="2800" b="1" dirty="0">
              <a:solidFill>
                <a:schemeClr val="bg1"/>
              </a:solidFill>
            </a:endParaRPr>
          </a:p>
        </p:txBody>
      </p:sp>
    </p:spTree>
    <p:extLst>
      <p:ext uri="{BB962C8B-B14F-4D97-AF65-F5344CB8AC3E}">
        <p14:creationId xmlns:p14="http://schemas.microsoft.com/office/powerpoint/2010/main" val="4085318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6343680-0C6F-4234-B508-0F67ABF6400F}"/>
              </a:ext>
            </a:extLst>
          </p:cNvPr>
          <p:cNvSpPr>
            <a:spLocks noGrp="1"/>
          </p:cNvSpPr>
          <p:nvPr>
            <p:ph type="title" idx="4294967295"/>
          </p:nvPr>
        </p:nvSpPr>
        <p:spPr>
          <a:xfrm>
            <a:off x="520831" y="983701"/>
            <a:ext cx="6135688" cy="930897"/>
          </a:xfrm>
        </p:spPr>
        <p:txBody>
          <a:bodyPr/>
          <a:lstStyle/>
          <a:p>
            <a:pPr>
              <a:spcAft>
                <a:spcPts val="0"/>
              </a:spcAft>
            </a:pPr>
            <a:r>
              <a:rPr lang="sl-SI" altLang="sl-SI" sz="3400" b="1" dirty="0">
                <a:solidFill>
                  <a:srgbClr val="FFFF00"/>
                </a:solidFill>
                <a:latin typeface="Arial"/>
                <a:cs typeface="Arial"/>
              </a:rPr>
              <a:t>TIPKOPIS</a:t>
            </a:r>
            <a:br>
              <a:rPr lang="sl-SI" altLang="sl-SI" sz="3400" b="1" dirty="0">
                <a:latin typeface="Arial" panose="020B0604020202020204" pitchFamily="34" charset="0"/>
              </a:rPr>
            </a:br>
            <a:r>
              <a:rPr lang="sl-SI" altLang="sl-SI" sz="2400" b="1" dirty="0">
                <a:solidFill>
                  <a:srgbClr val="FFFF00"/>
                </a:solidFill>
                <a:latin typeface="Arial"/>
                <a:cs typeface="Arial"/>
              </a:rPr>
              <a:t>za učence 4.–6. r</a:t>
            </a:r>
            <a:br>
              <a:rPr lang="sl-SI" altLang="sl-SI" sz="2400" b="1" dirty="0">
                <a:solidFill>
                  <a:srgbClr val="FFFF00"/>
                </a:solidFill>
                <a:latin typeface="Arial"/>
                <a:cs typeface="Arial"/>
              </a:rPr>
            </a:b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MARJANA GALJOT,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TOREK, 7. ŠOLSKO URO (13.45-14.30),</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 V RAČUNALNIŠKI UČILNICI</a:t>
            </a:r>
            <a:endParaRPr lang="sl-SI" altLang="sl-SI" sz="1800" b="1" dirty="0">
              <a:solidFill>
                <a:srgbClr val="FF0000"/>
              </a:solidFill>
              <a:latin typeface="Arial" panose="020B0604020202020204" pitchFamily="34" charset="0"/>
              <a:cs typeface="Arial"/>
            </a:endParaRPr>
          </a:p>
        </p:txBody>
      </p:sp>
      <p:sp>
        <p:nvSpPr>
          <p:cNvPr id="64515" name="Rectangle 3">
            <a:extLst>
              <a:ext uri="{FF2B5EF4-FFF2-40B4-BE49-F238E27FC236}">
                <a16:creationId xmlns:a16="http://schemas.microsoft.com/office/drawing/2014/main" id="{4DE01E8B-E57B-4601-8659-A2FC478C5C8F}"/>
              </a:ext>
            </a:extLst>
          </p:cNvPr>
          <p:cNvSpPr>
            <a:spLocks noGrp="1"/>
          </p:cNvSpPr>
          <p:nvPr>
            <p:ph type="body" idx="4294967295"/>
          </p:nvPr>
        </p:nvSpPr>
        <p:spPr>
          <a:xfrm>
            <a:off x="358218" y="2654627"/>
            <a:ext cx="8229600" cy="4438650"/>
          </a:xfrm>
        </p:spPr>
        <p:txBody>
          <a:bodyPr/>
          <a:lstStyle/>
          <a:p>
            <a:r>
              <a:rPr lang="sl-SI" altLang="sl-SI" sz="2400" b="1" dirty="0">
                <a:solidFill>
                  <a:schemeClr val="bg1"/>
                </a:solidFill>
              </a:rPr>
              <a:t>Tipkanje nam lahko vzame zelo veliko časa. </a:t>
            </a:r>
          </a:p>
          <a:p>
            <a:r>
              <a:rPr lang="sl-SI" altLang="sl-SI" sz="2400" b="1" dirty="0">
                <a:solidFill>
                  <a:schemeClr val="bg1"/>
                </a:solidFill>
              </a:rPr>
              <a:t>Z znanjem slepega 10-prstnega tipkanja </a:t>
            </a:r>
          </a:p>
          <a:p>
            <a:pPr>
              <a:buFont typeface="Arial" panose="020B0604020202020204" pitchFamily="34" charset="0"/>
              <a:buNone/>
            </a:pPr>
            <a:r>
              <a:rPr lang="sl-SI" altLang="sl-SI" sz="2400" b="1" dirty="0">
                <a:solidFill>
                  <a:schemeClr val="bg1"/>
                </a:solidFill>
              </a:rPr>
              <a:t>	pa si ta čas lahko zelo prihranimo. </a:t>
            </a:r>
          </a:p>
          <a:p>
            <a:r>
              <a:rPr lang="sl-SI" altLang="sl-SI" sz="2400" b="1" dirty="0">
                <a:solidFill>
                  <a:schemeClr val="bg1"/>
                </a:solidFill>
              </a:rPr>
              <a:t>Tudi med šolanjem na daljavo se je izkazalo, </a:t>
            </a:r>
          </a:p>
          <a:p>
            <a:pPr>
              <a:buFont typeface="Arial" panose="020B0604020202020204" pitchFamily="34" charset="0"/>
              <a:buNone/>
            </a:pPr>
            <a:r>
              <a:rPr lang="sl-SI" altLang="sl-SI" sz="2400" b="1" dirty="0">
                <a:solidFill>
                  <a:schemeClr val="bg1"/>
                </a:solidFill>
              </a:rPr>
              <a:t>	da je to znanje koristno.</a:t>
            </a:r>
          </a:p>
          <a:p>
            <a:r>
              <a:rPr lang="sl-SI" altLang="sl-SI" sz="2400" b="1" dirty="0">
                <a:solidFill>
                  <a:schemeClr val="bg1"/>
                </a:solidFill>
              </a:rPr>
              <a:t>Interesna dejavnost </a:t>
            </a:r>
          </a:p>
          <a:p>
            <a:pPr>
              <a:buFont typeface="Arial" panose="020B0604020202020204" pitchFamily="34" charset="0"/>
              <a:buNone/>
            </a:pPr>
            <a:r>
              <a:rPr lang="sl-SI" altLang="sl-SI" sz="2400" b="1" dirty="0">
                <a:solidFill>
                  <a:schemeClr val="bg1"/>
                </a:solidFill>
              </a:rPr>
              <a:t>	tipkopis vam ponuja </a:t>
            </a:r>
          </a:p>
          <a:p>
            <a:pPr>
              <a:buFont typeface="Arial" panose="020B0604020202020204" pitchFamily="34" charset="0"/>
              <a:buNone/>
            </a:pPr>
            <a:r>
              <a:rPr lang="sl-SI" altLang="sl-SI" sz="2400" b="1" dirty="0">
                <a:solidFill>
                  <a:schemeClr val="bg1"/>
                </a:solidFill>
              </a:rPr>
              <a:t>	možnost, </a:t>
            </a:r>
          </a:p>
          <a:p>
            <a:pPr>
              <a:buFont typeface="Arial" panose="020B0604020202020204" pitchFamily="34" charset="0"/>
              <a:buNone/>
            </a:pPr>
            <a:r>
              <a:rPr lang="sl-SI" altLang="sl-SI" sz="2400" b="1" dirty="0">
                <a:solidFill>
                  <a:schemeClr val="bg1"/>
                </a:solidFill>
              </a:rPr>
              <a:t>	da pridobite to spretnost.</a:t>
            </a:r>
          </a:p>
          <a:p>
            <a:endParaRPr lang="sl-SI" altLang="sl-SI" sz="2400" b="1" dirty="0">
              <a:solidFill>
                <a:schemeClr val="bg1"/>
              </a:solidFill>
            </a:endParaRPr>
          </a:p>
        </p:txBody>
      </p:sp>
      <p:pic>
        <p:nvPicPr>
          <p:cNvPr id="64516" name="Picture 4" descr="Razlike med učenci bodo le še naraščale | Žurnal24">
            <a:extLst>
              <a:ext uri="{FF2B5EF4-FFF2-40B4-BE49-F238E27FC236}">
                <a16:creationId xmlns:a16="http://schemas.microsoft.com/office/drawing/2014/main" id="{BBC41D7F-F2EA-46A3-8210-C9A4BB545A8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281325" y="4584815"/>
            <a:ext cx="2725737"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24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93236" y="630533"/>
            <a:ext cx="6774959" cy="1594183"/>
          </a:xfrm>
        </p:spPr>
        <p:txBody>
          <a:bodyPr/>
          <a:lstStyle/>
          <a:p>
            <a:br>
              <a:rPr lang="sl-SI" altLang="sl-SI" sz="2800" b="1" dirty="0">
                <a:latin typeface="Arial" panose="020B0604020202020204" pitchFamily="34" charset="0"/>
              </a:rPr>
            </a:br>
            <a:r>
              <a:rPr lang="sl-SI" altLang="sl-SI" sz="3400" b="1" dirty="0">
                <a:solidFill>
                  <a:srgbClr val="FFFF00"/>
                </a:solidFill>
                <a:latin typeface="Arial"/>
                <a:cs typeface="Arial"/>
              </a:rPr>
              <a:t>VESELA </a:t>
            </a:r>
            <a:r>
              <a:rPr lang="sl-SI" altLang="sl-SI" sz="3200" b="1" dirty="0">
                <a:solidFill>
                  <a:srgbClr val="FFFF00"/>
                </a:solidFill>
                <a:latin typeface="Arial"/>
                <a:cs typeface="Arial"/>
              </a:rPr>
              <a:t>ŠOLA</a:t>
            </a:r>
            <a:br>
              <a:rPr lang="sl-SI" altLang="sl-SI" sz="2800" b="1" dirty="0">
                <a:latin typeface="Arial" panose="020B0604020202020204" pitchFamily="34" charset="0"/>
              </a:rPr>
            </a:br>
            <a:r>
              <a:rPr lang="sl-SI" altLang="sl-SI" sz="2400" b="1" dirty="0">
                <a:solidFill>
                  <a:srgbClr val="FFFF00"/>
                </a:solidFill>
                <a:latin typeface="Arial"/>
                <a:cs typeface="Arial"/>
              </a:rPr>
              <a:t>za učence 4.–9.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IRENA CAPUDER</a:t>
            </a:r>
            <a:br>
              <a:rPr lang="sl-SI" altLang="sl-SI" sz="1800" b="1" dirty="0">
                <a:solidFill>
                  <a:srgbClr val="FF0000"/>
                </a:solidFill>
                <a:highlight>
                  <a:srgbClr val="FFFF00"/>
                </a:highlight>
                <a:latin typeface="Arial"/>
                <a:cs typeface="Arial"/>
              </a:rPr>
            </a:br>
            <a:br>
              <a:rPr lang="sl-SI" altLang="sl-SI" sz="1800" b="1" dirty="0">
                <a:solidFill>
                  <a:srgbClr val="FF0000"/>
                </a:solidFill>
                <a:highlight>
                  <a:srgbClr val="FFFF00"/>
                </a:highlight>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 TOREK, 6. ŠOLSKA URA (12.50-13.35), V B TURNUSU</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302853" y="2673154"/>
            <a:ext cx="6318610" cy="3700463"/>
          </a:xfrm>
        </p:spPr>
        <p:txBody>
          <a:bodyPr/>
          <a:lstStyle/>
          <a:p>
            <a:pPr algn="just">
              <a:lnSpc>
                <a:spcPct val="150000"/>
              </a:lnSpc>
            </a:pPr>
            <a:r>
              <a:rPr lang="sl-SI" altLang="sl-SI" sz="2400" b="1" dirty="0">
                <a:solidFill>
                  <a:schemeClr val="bg1"/>
                </a:solidFill>
              </a:rPr>
              <a:t>Delo bo potekalo po vnaprej pripravljenih vsebinskih sklopih, ki so objavljeni v reviji Pil in na internetni strani Mladinske knjige, pod naslovom Vesela šola. </a:t>
            </a:r>
          </a:p>
          <a:p>
            <a:pPr algn="just">
              <a:lnSpc>
                <a:spcPct val="150000"/>
              </a:lnSpc>
            </a:pPr>
            <a:r>
              <a:rPr lang="sl-SI" altLang="sl-SI" sz="2400" b="1" dirty="0">
                <a:solidFill>
                  <a:schemeClr val="bg1"/>
                </a:solidFill>
              </a:rPr>
              <a:t>Pripravljali se boste lahko tudi na šolsko in državno tekmovanje.</a:t>
            </a:r>
          </a:p>
        </p:txBody>
      </p:sp>
      <p:pic>
        <p:nvPicPr>
          <p:cNvPr id="36869" name="Picture 5" descr="Vesela Šola – Mladinska knjiga">
            <a:extLst>
              <a:ext uri="{FF2B5EF4-FFF2-40B4-BE49-F238E27FC236}">
                <a16:creationId xmlns:a16="http://schemas.microsoft.com/office/drawing/2014/main" id="{EB81015F-6E1D-4EBD-8F03-378CDA56F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829" y="357188"/>
            <a:ext cx="1898634" cy="13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4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630533"/>
            <a:ext cx="6210383" cy="1143000"/>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r>
              <a:rPr lang="sl-SI" altLang="sl-SI" sz="3400" b="1" dirty="0">
                <a:solidFill>
                  <a:srgbClr val="FFFF00"/>
                </a:solidFill>
                <a:latin typeface="Arial"/>
                <a:cs typeface="Arial"/>
              </a:rPr>
              <a:t>ROBOTIKA</a:t>
            </a:r>
            <a:br>
              <a:rPr lang="sl-SI" altLang="sl-SI" sz="2800" b="1" dirty="0">
                <a:latin typeface="Arial" panose="020B0604020202020204" pitchFamily="34" charset="0"/>
              </a:rPr>
            </a:br>
            <a:r>
              <a:rPr lang="sl-SI" altLang="sl-SI" sz="2400" b="1" dirty="0">
                <a:solidFill>
                  <a:srgbClr val="FFFF00"/>
                </a:solidFill>
                <a:latin typeface="Arial"/>
                <a:cs typeface="Arial"/>
              </a:rPr>
              <a:t>za učence 5.–6.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NEŽKA RUGELJ</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OB TORKIH (A), 12.50-13.35 in13.45-14.30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364814" y="2599042"/>
            <a:ext cx="6427198" cy="3700463"/>
          </a:xfrm>
        </p:spPr>
        <p:txBody>
          <a:bodyPr/>
          <a:lstStyle/>
          <a:p>
            <a:pPr marL="0" indent="0">
              <a:buNone/>
            </a:pPr>
            <a:endParaRPr lang="sl-SI" altLang="sl-SI" sz="2400" b="1" dirty="0">
              <a:solidFill>
                <a:schemeClr val="bg1"/>
              </a:solidFill>
              <a:cs typeface="Calibri"/>
            </a:endParaRPr>
          </a:p>
          <a:p>
            <a:r>
              <a:rPr lang="sl-SI" sz="2400" b="1">
                <a:solidFill>
                  <a:schemeClr val="bg1"/>
                </a:solidFill>
                <a:latin typeface="Calibri"/>
                <a:cs typeface="Arial"/>
              </a:rPr>
              <a:t>Le kdo ne mara sestavljati Lego kock? Ko pa jim dodamo še motorčke in senzorje, ki jih lahko sami programiramo, se zabava zares začne. In ravno to bomo počeli pri interesni dejavnosti Robotika.</a:t>
            </a:r>
            <a:endParaRPr lang="sl-SI" altLang="sl-SI" sz="2400" b="1">
              <a:solidFill>
                <a:schemeClr val="bg1"/>
              </a:solidFill>
              <a:latin typeface="Calibri"/>
              <a:cs typeface="Calibri"/>
            </a:endParaRPr>
          </a:p>
          <a:p>
            <a:endParaRPr lang="sl-SI" altLang="sl-SI" sz="2400" b="1" dirty="0">
              <a:solidFill>
                <a:schemeClr val="bg1"/>
              </a:solidFill>
              <a:cs typeface="Calibri"/>
            </a:endParaRPr>
          </a:p>
        </p:txBody>
      </p:sp>
      <p:pic>
        <p:nvPicPr>
          <p:cNvPr id="3" name="Slika 2" descr="Slika, ki vsebuje besede igrača&#10;&#10;Opis je samodejno ustvarjen">
            <a:extLst>
              <a:ext uri="{FF2B5EF4-FFF2-40B4-BE49-F238E27FC236}">
                <a16:creationId xmlns:a16="http://schemas.microsoft.com/office/drawing/2014/main" id="{C219534B-C502-6F79-6DC6-DB1B09CE4B42}"/>
              </a:ext>
            </a:extLst>
          </p:cNvPr>
          <p:cNvPicPr>
            <a:picLocks noChangeAspect="1"/>
          </p:cNvPicPr>
          <p:nvPr/>
        </p:nvPicPr>
        <p:blipFill>
          <a:blip r:embed="rId2"/>
          <a:stretch>
            <a:fillRect/>
          </a:stretch>
        </p:blipFill>
        <p:spPr>
          <a:xfrm>
            <a:off x="3972426" y="4766510"/>
            <a:ext cx="2412332" cy="1806743"/>
          </a:xfrm>
          <a:prstGeom prst="rect">
            <a:avLst/>
          </a:prstGeom>
        </p:spPr>
      </p:pic>
    </p:spTree>
    <p:extLst>
      <p:ext uri="{BB962C8B-B14F-4D97-AF65-F5344CB8AC3E}">
        <p14:creationId xmlns:p14="http://schemas.microsoft.com/office/powerpoint/2010/main" val="217834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79086"/>
            <a:ext cx="6210383" cy="1694447"/>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br>
              <a:rPr lang="sl-SI" altLang="sl-SI" sz="2800" b="1" dirty="0">
                <a:latin typeface="Arial" panose="020B0604020202020204" pitchFamily="34" charset="0"/>
              </a:rPr>
            </a:br>
            <a:r>
              <a:rPr lang="sl-SI" altLang="sl-SI" sz="2800" b="1" dirty="0">
                <a:solidFill>
                  <a:srgbClr val="FFFF00"/>
                </a:solidFill>
                <a:latin typeface="Arial"/>
                <a:cs typeface="Arial"/>
              </a:rPr>
              <a:t>RAČUNALNIŠKI KROŽEK </a:t>
            </a:r>
            <a:br>
              <a:rPr lang="sl-SI" altLang="sl-SI" sz="2800" b="1" dirty="0">
                <a:solidFill>
                  <a:srgbClr val="FFFF00"/>
                </a:solidFill>
                <a:latin typeface="Arial"/>
                <a:cs typeface="Arial"/>
              </a:rPr>
            </a:br>
            <a:r>
              <a:rPr lang="sl-SI" altLang="sl-SI" sz="2800" b="1" dirty="0">
                <a:solidFill>
                  <a:srgbClr val="FFFF00"/>
                </a:solidFill>
                <a:latin typeface="Arial"/>
                <a:cs typeface="Arial"/>
              </a:rPr>
              <a:t>PYTHON1/</a:t>
            </a:r>
            <a:r>
              <a:rPr lang="sl-SI" altLang="sl-SI" sz="2800" b="1" dirty="0" err="1">
                <a:solidFill>
                  <a:srgbClr val="FFFF00"/>
                </a:solidFill>
                <a:latin typeface="Arial"/>
                <a:cs typeface="Arial"/>
              </a:rPr>
              <a:t>Scratch</a:t>
            </a:r>
            <a:br>
              <a:rPr lang="sl-SI" altLang="sl-SI" sz="3200" b="1" dirty="0">
                <a:solidFill>
                  <a:srgbClr val="FFFF00"/>
                </a:solidFill>
                <a:latin typeface="Arial"/>
              </a:rPr>
            </a:br>
            <a:r>
              <a:rPr lang="sl-SI" altLang="sl-SI" sz="2400" b="1" dirty="0">
                <a:solidFill>
                  <a:srgbClr val="FFFF00"/>
                </a:solidFill>
                <a:latin typeface="Arial"/>
                <a:cs typeface="Arial"/>
              </a:rPr>
              <a:t>za učence 5.-9.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 BORUT JURČIČ ZLOBEC</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ČETRTEK, 13.45-14.30,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a:t>
            </a: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404919" y="2990068"/>
            <a:ext cx="6427198" cy="3700463"/>
          </a:xfrm>
        </p:spPr>
        <p:txBody>
          <a:bodyPr/>
          <a:lstStyle/>
          <a:p>
            <a:pPr marL="0" indent="0">
              <a:buNone/>
            </a:pPr>
            <a:endParaRPr lang="sl-SI" altLang="sl-SI" sz="2400" b="1" dirty="0">
              <a:solidFill>
                <a:schemeClr val="bg1"/>
              </a:solidFill>
              <a:cs typeface="Calibri"/>
            </a:endParaRPr>
          </a:p>
          <a:p>
            <a:r>
              <a:rPr lang="sl-SI" altLang="sl-SI" sz="2000" b="1" dirty="0">
                <a:solidFill>
                  <a:schemeClr val="bg1"/>
                </a:solidFill>
                <a:latin typeface="Calibri"/>
                <a:cs typeface="Calibri"/>
              </a:rPr>
              <a:t>Učenci bodo prve korake programiranja spoznavali s programskim okoljem </a:t>
            </a:r>
            <a:r>
              <a:rPr lang="sl-SI" sz="2000" b="1" dirty="0" err="1">
                <a:solidFill>
                  <a:schemeClr val="bg1"/>
                </a:solidFill>
                <a:latin typeface="Calibri"/>
                <a:cs typeface="Calibri"/>
              </a:rPr>
              <a:t>Scratch</a:t>
            </a:r>
            <a:r>
              <a:rPr lang="sl-SI" sz="2000" b="1" dirty="0">
                <a:solidFill>
                  <a:schemeClr val="bg1"/>
                </a:solidFill>
                <a:latin typeface="Calibri"/>
                <a:cs typeface="Calibri"/>
              </a:rPr>
              <a:t>. Lahko bodo sestavili svojo zgodbo, celo igro. </a:t>
            </a:r>
          </a:p>
          <a:p>
            <a:r>
              <a:rPr lang="sl-SI" altLang="sl-SI" sz="2000" b="1" dirty="0">
                <a:solidFill>
                  <a:schemeClr val="bg1"/>
                </a:solidFill>
                <a:latin typeface="Calibri"/>
                <a:cs typeface="Calibri"/>
              </a:rPr>
              <a:t>Kasneje se bodo </a:t>
            </a:r>
            <a:r>
              <a:rPr lang="sl-SI" sz="2000" b="1" dirty="0">
                <a:solidFill>
                  <a:schemeClr val="bg1"/>
                </a:solidFill>
                <a:latin typeface="Calibri"/>
                <a:cs typeface="Calibri"/>
              </a:rPr>
              <a:t>spoznali s programskim jezikom </a:t>
            </a:r>
            <a:r>
              <a:rPr lang="sl-SI" sz="2000" b="1" dirty="0" err="1">
                <a:solidFill>
                  <a:schemeClr val="bg1"/>
                </a:solidFill>
                <a:latin typeface="Calibri"/>
                <a:cs typeface="Calibri"/>
              </a:rPr>
              <a:t>Python</a:t>
            </a:r>
            <a:r>
              <a:rPr lang="sl-SI" sz="2000" b="1" dirty="0">
                <a:solidFill>
                  <a:schemeClr val="bg1"/>
                </a:solidFill>
                <a:latin typeface="Calibri"/>
                <a:cs typeface="Calibri"/>
              </a:rPr>
              <a:t>.</a:t>
            </a:r>
            <a:endParaRPr lang="sl-SI" altLang="sl-SI" sz="2000" b="1" dirty="0">
              <a:solidFill>
                <a:schemeClr val="bg1"/>
              </a:solidFill>
              <a:latin typeface="Calibri"/>
              <a:cs typeface="Calibri"/>
            </a:endParaRPr>
          </a:p>
        </p:txBody>
      </p:sp>
      <p:pic>
        <p:nvPicPr>
          <p:cNvPr id="2" name="Slika 1"/>
          <p:cNvPicPr>
            <a:picLocks noChangeAspect="1"/>
          </p:cNvPicPr>
          <p:nvPr/>
        </p:nvPicPr>
        <p:blipFill>
          <a:blip r:embed="rId2"/>
          <a:stretch>
            <a:fillRect/>
          </a:stretch>
        </p:blipFill>
        <p:spPr>
          <a:xfrm>
            <a:off x="3710270" y="4906109"/>
            <a:ext cx="3121848" cy="1863876"/>
          </a:xfrm>
          <a:prstGeom prst="rect">
            <a:avLst/>
          </a:prstGeom>
        </p:spPr>
      </p:pic>
    </p:spTree>
    <p:extLst>
      <p:ext uri="{BB962C8B-B14F-4D97-AF65-F5344CB8AC3E}">
        <p14:creationId xmlns:p14="http://schemas.microsoft.com/office/powerpoint/2010/main" val="499020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79086"/>
            <a:ext cx="6210383" cy="1694447"/>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br>
              <a:rPr lang="sl-SI" altLang="sl-SI" sz="2800" b="1" dirty="0">
                <a:latin typeface="Arial" panose="020B0604020202020204" pitchFamily="34" charset="0"/>
              </a:rPr>
            </a:br>
            <a:r>
              <a:rPr lang="sl-SI" altLang="sl-SI" sz="2800" b="1" dirty="0">
                <a:solidFill>
                  <a:srgbClr val="FFFF00"/>
                </a:solidFill>
                <a:latin typeface="Arial"/>
                <a:cs typeface="Arial"/>
              </a:rPr>
              <a:t>RAČUNALNIŠKI KROŽEK </a:t>
            </a:r>
            <a:br>
              <a:rPr lang="sl-SI" altLang="sl-SI" sz="2800" b="1" dirty="0">
                <a:solidFill>
                  <a:srgbClr val="FFFF00"/>
                </a:solidFill>
                <a:latin typeface="Arial"/>
                <a:cs typeface="Arial"/>
              </a:rPr>
            </a:br>
            <a:r>
              <a:rPr lang="sl-SI" altLang="sl-SI" sz="2800" b="1" dirty="0">
                <a:solidFill>
                  <a:srgbClr val="FFFF00"/>
                </a:solidFill>
                <a:latin typeface="Arial"/>
                <a:cs typeface="Arial"/>
              </a:rPr>
              <a:t>PYTHON2</a:t>
            </a:r>
            <a:br>
              <a:rPr lang="sl-SI" altLang="sl-SI" sz="3200" b="1" dirty="0">
                <a:solidFill>
                  <a:srgbClr val="FFFF00"/>
                </a:solidFill>
                <a:latin typeface="Arial"/>
              </a:rPr>
            </a:br>
            <a:r>
              <a:rPr lang="sl-SI" altLang="sl-SI" sz="2400" b="1" dirty="0">
                <a:solidFill>
                  <a:srgbClr val="FFFF00"/>
                </a:solidFill>
                <a:latin typeface="Arial"/>
                <a:cs typeface="Arial"/>
              </a:rPr>
              <a:t>za učence 7.-9.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 BORUT JURČIČ ZLOBEC</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ČETRTEK, 12.50-13.35,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RAČUNALNIŠKI UČILNICI</a:t>
            </a: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554388" y="2761468"/>
            <a:ext cx="6427198" cy="3700463"/>
          </a:xfrm>
        </p:spPr>
        <p:txBody>
          <a:bodyPr/>
          <a:lstStyle/>
          <a:p>
            <a:pPr marL="0" indent="0">
              <a:buNone/>
            </a:pPr>
            <a:endParaRPr lang="sl-SI" altLang="sl-SI" sz="2400" b="1" dirty="0">
              <a:solidFill>
                <a:schemeClr val="bg1"/>
              </a:solidFill>
              <a:cs typeface="Calibri"/>
            </a:endParaRPr>
          </a:p>
          <a:p>
            <a:r>
              <a:rPr lang="sl-SI" sz="2000" b="1" dirty="0" err="1">
                <a:solidFill>
                  <a:schemeClr val="bg1"/>
                </a:solidFill>
                <a:latin typeface="Calibri"/>
                <a:cs typeface="Calibri"/>
              </a:rPr>
              <a:t>Python</a:t>
            </a:r>
            <a:r>
              <a:rPr lang="sl-SI" sz="2000" b="1" dirty="0">
                <a:solidFill>
                  <a:schemeClr val="bg1"/>
                </a:solidFill>
                <a:latin typeface="Calibri"/>
                <a:cs typeface="Calibri"/>
              </a:rPr>
              <a:t> je eden od najbolj uporabljenih programskih jezikov v zadnjem času. Učenci bodo svoje znanje nadgradili in pisali kompleksnejše programe in spoznali različne algoritme za reševanje problemov.</a:t>
            </a:r>
          </a:p>
          <a:p>
            <a:endParaRPr lang="sl-SI" sz="2000" b="1" dirty="0">
              <a:solidFill>
                <a:schemeClr val="bg1"/>
              </a:solidFill>
              <a:latin typeface="Calibri"/>
              <a:cs typeface="Calibri"/>
            </a:endParaRPr>
          </a:p>
        </p:txBody>
      </p:sp>
      <p:pic>
        <p:nvPicPr>
          <p:cNvPr id="5" name="Slika 4"/>
          <p:cNvPicPr>
            <a:picLocks noChangeAspect="1"/>
          </p:cNvPicPr>
          <p:nvPr/>
        </p:nvPicPr>
        <p:blipFill>
          <a:blip r:embed="rId2"/>
          <a:stretch>
            <a:fillRect/>
          </a:stretch>
        </p:blipFill>
        <p:spPr>
          <a:xfrm>
            <a:off x="1978034" y="4611699"/>
            <a:ext cx="3579906" cy="2085203"/>
          </a:xfrm>
          <a:prstGeom prst="rect">
            <a:avLst/>
          </a:prstGeom>
        </p:spPr>
      </p:pic>
    </p:spTree>
    <p:extLst>
      <p:ext uri="{BB962C8B-B14F-4D97-AF65-F5344CB8AC3E}">
        <p14:creationId xmlns:p14="http://schemas.microsoft.com/office/powerpoint/2010/main" val="3654262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862C955-73EB-47AE-B72C-AA5080B8A9E2}"/>
              </a:ext>
            </a:extLst>
          </p:cNvPr>
          <p:cNvSpPr>
            <a:spLocks noGrp="1"/>
          </p:cNvSpPr>
          <p:nvPr>
            <p:ph type="title" idx="4294967295"/>
          </p:nvPr>
        </p:nvSpPr>
        <p:spPr>
          <a:xfrm>
            <a:off x="367593" y="1453287"/>
            <a:ext cx="6035040" cy="1143000"/>
          </a:xfrm>
        </p:spPr>
        <p:txBody>
          <a:bodyPr/>
          <a:lstStyle/>
          <a:p>
            <a:pPr algn="l"/>
            <a:r>
              <a:rPr lang="sl-SI" altLang="sl-SI" sz="3400" b="1" dirty="0">
                <a:solidFill>
                  <a:srgbClr val="FFFF00"/>
                </a:solidFill>
                <a:latin typeface="Arial"/>
                <a:cs typeface="Arial"/>
              </a:rPr>
              <a:t>MODELARSKI </a:t>
            </a:r>
            <a:br>
              <a:rPr lang="sl-SI" altLang="sl-SI" sz="3400" b="1" dirty="0">
                <a:solidFill>
                  <a:srgbClr val="FFFF00"/>
                </a:solidFill>
                <a:latin typeface="Arial"/>
                <a:cs typeface="Arial"/>
              </a:rPr>
            </a:br>
            <a:r>
              <a:rPr lang="sl-SI" altLang="sl-SI" sz="3400" b="1" dirty="0">
                <a:solidFill>
                  <a:srgbClr val="FFFF00"/>
                </a:solidFill>
                <a:latin typeface="Arial"/>
                <a:cs typeface="Arial"/>
              </a:rPr>
              <a:t>KROŽEK</a:t>
            </a:r>
            <a:br>
              <a:rPr lang="sl-SI" altLang="sl-SI" sz="3400" b="1" dirty="0">
                <a:latin typeface="Arial" panose="020B0604020202020204" pitchFamily="34" charset="0"/>
              </a:rPr>
            </a:br>
            <a:r>
              <a:rPr lang="sl-SI" altLang="sl-SI" sz="2400" b="1" dirty="0">
                <a:solidFill>
                  <a:srgbClr val="FFFF00"/>
                </a:solidFill>
                <a:latin typeface="Arial"/>
                <a:cs typeface="Arial"/>
              </a:rPr>
              <a:t>za učence 6.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 ALEŠ ŠPORN</a:t>
            </a:r>
            <a:br>
              <a:rPr lang="sl-SI" altLang="sl-SI" sz="1800" b="1" dirty="0">
                <a:highlight>
                  <a:srgbClr val="FFFF00"/>
                </a:highlight>
                <a:latin typeface="Arial" panose="020B0604020202020204" pitchFamily="34" charset="0"/>
                <a:cs typeface="Arial"/>
              </a:rPr>
            </a:br>
            <a:r>
              <a:rPr lang="sl-SI" altLang="sl-SI" sz="1800" b="1" dirty="0">
                <a:solidFill>
                  <a:srgbClr val="FF0000"/>
                </a:solidFill>
                <a:highlight>
                  <a:srgbClr val="FFFF00"/>
                </a:highlight>
                <a:latin typeface="Arial"/>
                <a:cs typeface="Arial"/>
              </a:rPr>
              <a:t>OB SREDAH v B turnusu, PREDURA (7.30-8.15), V UČILNICI TIT</a:t>
            </a:r>
            <a:br>
              <a:rPr lang="sl-SI" altLang="sl-SI" sz="1800" b="1" dirty="0">
                <a:highlight>
                  <a:srgbClr val="FFFF00"/>
                </a:highlight>
                <a:latin typeface="Arial"/>
              </a:rPr>
            </a:br>
            <a:r>
              <a:rPr lang="sl-SI" altLang="sl-SI" sz="2000" b="1" dirty="0">
                <a:solidFill>
                  <a:srgbClr val="FFFF00"/>
                </a:solidFill>
                <a:latin typeface="Arial"/>
                <a:cs typeface="Arial"/>
              </a:rPr>
              <a:t> </a:t>
            </a:r>
            <a:endParaRPr lang="sl-SI" altLang="sl-SI" sz="2000" b="1" dirty="0">
              <a:solidFill>
                <a:srgbClr val="FFFF00"/>
              </a:solidFill>
              <a:latin typeface="Arial" panose="020B0604020202020204" pitchFamily="34" charset="0"/>
              <a:cs typeface="Arial"/>
            </a:endParaRPr>
          </a:p>
        </p:txBody>
      </p:sp>
      <p:sp>
        <p:nvSpPr>
          <p:cNvPr id="76803" name="Rectangle 3">
            <a:extLst>
              <a:ext uri="{FF2B5EF4-FFF2-40B4-BE49-F238E27FC236}">
                <a16:creationId xmlns:a16="http://schemas.microsoft.com/office/drawing/2014/main" id="{97241E50-F7F3-4CC8-AE3E-9745E74CC52F}"/>
              </a:ext>
            </a:extLst>
          </p:cNvPr>
          <p:cNvSpPr>
            <a:spLocks noGrp="1"/>
          </p:cNvSpPr>
          <p:nvPr>
            <p:ph type="body" idx="4294967295"/>
          </p:nvPr>
        </p:nvSpPr>
        <p:spPr>
          <a:xfrm>
            <a:off x="287382" y="3164953"/>
            <a:ext cx="6035040" cy="4229645"/>
          </a:xfrm>
        </p:spPr>
        <p:txBody>
          <a:bodyPr/>
          <a:lstStyle/>
          <a:p>
            <a:r>
              <a:rPr lang="sl-SI" sz="2300" b="1" dirty="0">
                <a:solidFill>
                  <a:schemeClr val="bg1"/>
                </a:solidFill>
                <a:ea typeface="+mn-lt"/>
                <a:cs typeface="+mn-lt"/>
              </a:rPr>
              <a:t>Učenci pri krožku iz enostavnih gradiv izdelajo model čolna in ga na koncu preizkusijo. </a:t>
            </a:r>
            <a:endParaRPr lang="sl-SI" altLang="sl-SI" sz="2300" b="1" dirty="0">
              <a:solidFill>
                <a:schemeClr val="bg1"/>
              </a:solidFill>
              <a:ea typeface="+mn-lt"/>
              <a:cs typeface="+mn-lt"/>
            </a:endParaRPr>
          </a:p>
          <a:p>
            <a:r>
              <a:rPr lang="sl-SI" sz="2300" b="1" dirty="0">
                <a:solidFill>
                  <a:schemeClr val="bg1"/>
                </a:solidFill>
                <a:ea typeface="+mn-lt"/>
                <a:cs typeface="+mn-lt"/>
              </a:rPr>
              <a:t>Ob izdelavi spoznajo osnovne lesno obdelovalne postopke in nekaj postopkov obdelave umetnih snovi.</a:t>
            </a:r>
            <a:endParaRPr lang="sl-SI" altLang="sl-SI" sz="2300" b="1" dirty="0">
              <a:solidFill>
                <a:schemeClr val="bg1"/>
              </a:solidFill>
              <a:ea typeface="+mn-lt"/>
              <a:cs typeface="+mn-lt"/>
            </a:endParaRPr>
          </a:p>
          <a:p>
            <a:r>
              <a:rPr lang="sl-SI" sz="2300" b="1" dirty="0">
                <a:solidFill>
                  <a:schemeClr val="bg1"/>
                </a:solidFill>
                <a:ea typeface="+mn-lt"/>
                <a:cs typeface="+mn-lt"/>
              </a:rPr>
              <a:t> Seznanijo se z različnimi načini lepljenja in površinske zaščite lesa. Pri delu se učijo varnega dela z orodjem in s stroji.</a:t>
            </a:r>
            <a:endParaRPr lang="sl-SI" altLang="sl-SI" sz="2300" b="1" dirty="0">
              <a:solidFill>
                <a:schemeClr val="bg1"/>
              </a:solidFill>
              <a:cs typeface="Calibri"/>
            </a:endParaRPr>
          </a:p>
          <a:p>
            <a:endParaRPr lang="sl-SI" altLang="sl-SI" sz="2400" b="1" dirty="0">
              <a:solidFill>
                <a:schemeClr val="bg1"/>
              </a:solidFill>
            </a:endParaRPr>
          </a:p>
        </p:txBody>
      </p:sp>
      <p:pic>
        <p:nvPicPr>
          <p:cNvPr id="2" name="Slika 2" descr="Slika, ki vsebuje besede tla, miza, notranji, lesen&#10;&#10;Opis je samodejno ustvarjen">
            <a:extLst>
              <a:ext uri="{FF2B5EF4-FFF2-40B4-BE49-F238E27FC236}">
                <a16:creationId xmlns:a16="http://schemas.microsoft.com/office/drawing/2014/main" id="{2EB2006D-045B-4D75-AEA2-614C45118812}"/>
              </a:ext>
            </a:extLst>
          </p:cNvPr>
          <p:cNvPicPr>
            <a:picLocks noChangeAspect="1"/>
          </p:cNvPicPr>
          <p:nvPr/>
        </p:nvPicPr>
        <p:blipFill>
          <a:blip r:embed="rId2"/>
          <a:stretch>
            <a:fillRect/>
          </a:stretch>
        </p:blipFill>
        <p:spPr>
          <a:xfrm>
            <a:off x="4199890" y="320511"/>
            <a:ext cx="2332885" cy="19205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4AC65D-F102-4961-8901-E402E022755B}"/>
              </a:ext>
            </a:extLst>
          </p:cNvPr>
          <p:cNvSpPr>
            <a:spLocks noGrp="1"/>
          </p:cNvSpPr>
          <p:nvPr>
            <p:ph type="title" idx="4294967295"/>
          </p:nvPr>
        </p:nvSpPr>
        <p:spPr>
          <a:xfrm>
            <a:off x="457200" y="274638"/>
            <a:ext cx="6135688" cy="1143000"/>
          </a:xfrm>
        </p:spPr>
        <p:txBody>
          <a:bodyPr/>
          <a:lstStyle/>
          <a:p>
            <a:r>
              <a:rPr lang="sl-SI" altLang="sl-SI" sz="4200" b="1" dirty="0">
                <a:solidFill>
                  <a:srgbClr val="FFFF00"/>
                </a:solidFill>
              </a:rPr>
              <a:t>VABIMO VAS K VPISU KROŽKOV </a:t>
            </a:r>
          </a:p>
        </p:txBody>
      </p:sp>
      <p:sp>
        <p:nvSpPr>
          <p:cNvPr id="37891" name="Rectangle 3">
            <a:extLst>
              <a:ext uri="{FF2B5EF4-FFF2-40B4-BE49-F238E27FC236}">
                <a16:creationId xmlns:a16="http://schemas.microsoft.com/office/drawing/2014/main" id="{3AF435C7-2DA7-45E1-90BC-C8B5A57DE837}"/>
              </a:ext>
            </a:extLst>
          </p:cNvPr>
          <p:cNvSpPr>
            <a:spLocks noGrp="1"/>
          </p:cNvSpPr>
          <p:nvPr>
            <p:ph type="body" idx="4294967295"/>
          </p:nvPr>
        </p:nvSpPr>
        <p:spPr>
          <a:xfrm>
            <a:off x="106280" y="1528713"/>
            <a:ext cx="6683478" cy="6101623"/>
          </a:xfrm>
        </p:spPr>
        <p:txBody>
          <a:bodyPr/>
          <a:lstStyle/>
          <a:p>
            <a:pPr marL="0" indent="0" algn="ctr">
              <a:lnSpc>
                <a:spcPct val="90000"/>
              </a:lnSpc>
              <a:buNone/>
            </a:pPr>
            <a:endParaRPr lang="sl-SI" altLang="sl-SI" sz="1800" b="1" dirty="0">
              <a:solidFill>
                <a:schemeClr val="bg1"/>
              </a:solidFill>
              <a:cs typeface="Calibri"/>
            </a:endParaRPr>
          </a:p>
          <a:p>
            <a:pPr marL="0" indent="0" algn="ctr">
              <a:lnSpc>
                <a:spcPct val="90000"/>
              </a:lnSpc>
              <a:buNone/>
            </a:pPr>
            <a:r>
              <a:rPr lang="sl-SI" altLang="sl-SI" sz="2800" b="1" dirty="0">
                <a:solidFill>
                  <a:schemeClr val="bg1"/>
                </a:solidFill>
                <a:cs typeface="Calibri"/>
              </a:rPr>
              <a:t>14. EKO VRT: 1.-5. r</a:t>
            </a:r>
          </a:p>
          <a:p>
            <a:pPr algn="ctr">
              <a:buNone/>
            </a:pPr>
            <a:r>
              <a:rPr lang="sl-SI" sz="2800" b="1" dirty="0">
                <a:solidFill>
                  <a:schemeClr val="bg1"/>
                </a:solidFill>
                <a:cs typeface="Calibri"/>
              </a:rPr>
              <a:t>15. PROSTOVOLJSTVO: 1.-3. in 9. r</a:t>
            </a:r>
            <a:endParaRPr lang="sl-SI" sz="2800" dirty="0">
              <a:solidFill>
                <a:schemeClr val="bg1"/>
              </a:solidFill>
              <a:cs typeface="Calibri"/>
            </a:endParaRPr>
          </a:p>
          <a:p>
            <a:pPr marL="0" indent="0" algn="ctr">
              <a:lnSpc>
                <a:spcPct val="90000"/>
              </a:lnSpc>
              <a:buNone/>
            </a:pPr>
            <a:r>
              <a:rPr lang="sl-SI" altLang="sl-SI" sz="2800" b="1" dirty="0">
                <a:solidFill>
                  <a:schemeClr val="bg1"/>
                </a:solidFill>
                <a:cs typeface="Calibri"/>
              </a:rPr>
              <a:t>16. VESELA ŠOLA: 4.-9. r </a:t>
            </a:r>
            <a:endParaRPr lang="sl-SI" dirty="0">
              <a:solidFill>
                <a:schemeClr val="bg1"/>
              </a:solidFill>
              <a:cs typeface="Calibri"/>
            </a:endParaRPr>
          </a:p>
          <a:p>
            <a:pPr marL="0" indent="0" algn="ctr">
              <a:lnSpc>
                <a:spcPct val="90000"/>
              </a:lnSpc>
              <a:buNone/>
            </a:pPr>
            <a:r>
              <a:rPr lang="sl-SI" altLang="sl-SI" sz="2800" b="1" dirty="0">
                <a:solidFill>
                  <a:schemeClr val="bg1"/>
                </a:solidFill>
                <a:cs typeface="Calibri"/>
              </a:rPr>
              <a:t>17</a:t>
            </a:r>
            <a:r>
              <a:rPr lang="sl-SI" sz="2800" b="1" dirty="0">
                <a:solidFill>
                  <a:schemeClr val="bg1"/>
                </a:solidFill>
                <a:cs typeface="Calibri"/>
              </a:rPr>
              <a:t>. TIPKOPIS: 4.-6. r</a:t>
            </a:r>
            <a:endParaRPr lang="sl-SI" sz="2800" dirty="0">
              <a:solidFill>
                <a:schemeClr val="bg1"/>
              </a:solidFill>
              <a:cs typeface="Calibri"/>
            </a:endParaRPr>
          </a:p>
          <a:p>
            <a:pPr marL="0" indent="0" algn="ctr">
              <a:lnSpc>
                <a:spcPct val="90000"/>
              </a:lnSpc>
              <a:buNone/>
            </a:pPr>
            <a:r>
              <a:rPr lang="sl-SI" sz="2800" b="1" dirty="0">
                <a:solidFill>
                  <a:schemeClr val="bg1"/>
                </a:solidFill>
                <a:cs typeface="Calibri"/>
              </a:rPr>
              <a:t>18. POZOR, FANTJE BEREJO: 4. r</a:t>
            </a:r>
          </a:p>
          <a:p>
            <a:pPr marL="0" indent="0" algn="ctr">
              <a:lnSpc>
                <a:spcPct val="90000"/>
              </a:lnSpc>
              <a:buNone/>
            </a:pPr>
            <a:r>
              <a:rPr lang="sl-SI" altLang="sl-SI" sz="2800" b="1" dirty="0">
                <a:solidFill>
                  <a:schemeClr val="bg1"/>
                </a:solidFill>
                <a:cs typeface="Calibri"/>
              </a:rPr>
              <a:t>19. ROBOTIKA: 5.-6. r </a:t>
            </a:r>
            <a:endParaRPr lang="sl-SI" dirty="0">
              <a:solidFill>
                <a:schemeClr val="bg1"/>
              </a:solidFill>
              <a:cs typeface="Calibri"/>
            </a:endParaRPr>
          </a:p>
          <a:p>
            <a:pPr marL="0" indent="0" algn="ctr">
              <a:lnSpc>
                <a:spcPct val="90000"/>
              </a:lnSpc>
              <a:buNone/>
            </a:pPr>
            <a:r>
              <a:rPr lang="sl-SI" altLang="sl-SI" sz="2800" b="1" dirty="0">
                <a:solidFill>
                  <a:schemeClr val="bg1"/>
                </a:solidFill>
                <a:cs typeface="Calibri"/>
              </a:rPr>
              <a:t>20. ŠAH: 1.-9. r</a:t>
            </a:r>
          </a:p>
          <a:p>
            <a:pPr marL="0" indent="0" algn="ctr">
              <a:lnSpc>
                <a:spcPct val="90000"/>
              </a:lnSpc>
              <a:buNone/>
            </a:pPr>
            <a:r>
              <a:rPr lang="sl-SI" altLang="sl-SI" sz="2800" b="1" dirty="0">
                <a:solidFill>
                  <a:schemeClr val="bg1"/>
                </a:solidFill>
                <a:cs typeface="Calibri"/>
              </a:rPr>
              <a:t>21. RAČ. KROŽEK PYTHON1/</a:t>
            </a:r>
            <a:r>
              <a:rPr lang="sl-SI" sz="2800" b="1" dirty="0">
                <a:solidFill>
                  <a:schemeClr val="bg1"/>
                </a:solidFill>
                <a:cs typeface="Calibri"/>
              </a:rPr>
              <a:t>SCRATCH</a:t>
            </a:r>
            <a:r>
              <a:rPr lang="sl-SI" altLang="sl-SI" sz="2800" b="1" dirty="0">
                <a:solidFill>
                  <a:schemeClr val="bg1"/>
                </a:solidFill>
                <a:cs typeface="Calibri"/>
              </a:rPr>
              <a:t>: 5.-9. </a:t>
            </a:r>
            <a:endParaRPr lang="sl-SI" dirty="0">
              <a:solidFill>
                <a:schemeClr val="bg1"/>
              </a:solidFill>
              <a:cs typeface="Calibri"/>
            </a:endParaRPr>
          </a:p>
          <a:p>
            <a:pPr marL="0" indent="0" algn="ctr">
              <a:lnSpc>
                <a:spcPct val="90000"/>
              </a:lnSpc>
              <a:buNone/>
            </a:pPr>
            <a:r>
              <a:rPr lang="sl-SI" altLang="sl-SI" sz="2800" b="1" dirty="0">
                <a:solidFill>
                  <a:schemeClr val="bg1"/>
                </a:solidFill>
                <a:cs typeface="Calibri"/>
              </a:rPr>
              <a:t>22. </a:t>
            </a:r>
            <a:r>
              <a:rPr lang="sl-SI" sz="2800" b="1" dirty="0">
                <a:solidFill>
                  <a:schemeClr val="bg1"/>
                </a:solidFill>
                <a:cs typeface="Calibri"/>
              </a:rPr>
              <a:t>RAČ. KROŽEK PYTHON2: 7.-9. r</a:t>
            </a:r>
            <a:endParaRPr lang="sl-SI" altLang="sl-SI" sz="28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p:txBody>
      </p:sp>
    </p:spTree>
    <p:extLst>
      <p:ext uri="{BB962C8B-B14F-4D97-AF65-F5344CB8AC3E}">
        <p14:creationId xmlns:p14="http://schemas.microsoft.com/office/powerpoint/2010/main" val="2442612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BF33EE1-BEC3-4EFF-ACD5-D3A68307A708}"/>
              </a:ext>
            </a:extLst>
          </p:cNvPr>
          <p:cNvSpPr>
            <a:spLocks noGrp="1"/>
          </p:cNvSpPr>
          <p:nvPr>
            <p:ph type="title" idx="4294967295"/>
          </p:nvPr>
        </p:nvSpPr>
        <p:spPr>
          <a:xfrm>
            <a:off x="-781950" y="807285"/>
            <a:ext cx="8229601" cy="1030942"/>
          </a:xfrm>
        </p:spPr>
        <p:txBody>
          <a:bodyPr/>
          <a:lstStyle/>
          <a:p>
            <a:pPr>
              <a:lnSpc>
                <a:spcPct val="150000"/>
              </a:lnSpc>
            </a:pPr>
            <a:br>
              <a:rPr lang="sl-SI" altLang="sl-SI" sz="2800" b="1" dirty="0">
                <a:latin typeface="Arial" panose="020B0604020202020204" pitchFamily="34" charset="0"/>
              </a:rPr>
            </a:br>
            <a:r>
              <a:rPr lang="sl-SI" altLang="sl-SI" sz="3400" b="1" dirty="0">
                <a:solidFill>
                  <a:srgbClr val="FFFF00"/>
                </a:solidFill>
                <a:latin typeface="Arial"/>
                <a:cs typeface="Arial"/>
              </a:rPr>
              <a:t>GEOGRAFSKI KROŽEK</a:t>
            </a:r>
            <a:br>
              <a:rPr lang="sl-SI" altLang="sl-SI" sz="2800" b="1" dirty="0">
                <a:highlight>
                  <a:srgbClr val="FFFF00"/>
                </a:highlight>
                <a:latin typeface="Arial" panose="020B0604020202020204" pitchFamily="34" charset="0"/>
              </a:rPr>
            </a:br>
            <a:r>
              <a:rPr lang="sl-SI" altLang="sl-SI" sz="2400" b="1" dirty="0">
                <a:solidFill>
                  <a:srgbClr val="FFFF00"/>
                </a:solidFill>
                <a:latin typeface="Arial"/>
                <a:cs typeface="Arial"/>
              </a:rPr>
              <a:t>za učence 8.–9. r</a:t>
            </a:r>
            <a:br>
              <a:rPr lang="sl-SI" altLang="sl-SI" sz="3400" b="1" dirty="0">
                <a:latin typeface="Arial" panose="020B0604020202020204" pitchFamily="34" charset="0"/>
                <a:cs typeface="Arial"/>
              </a:rPr>
            </a:br>
            <a:r>
              <a:rPr lang="sl-SI" altLang="sl-SI" sz="1800" b="1" dirty="0">
                <a:solidFill>
                  <a:srgbClr val="FF0000"/>
                </a:solidFill>
                <a:highlight>
                  <a:srgbClr val="FFFF00"/>
                </a:highlight>
                <a:latin typeface="Arial"/>
                <a:cs typeface="Arial"/>
              </a:rPr>
              <a:t>MENTOR:  ŽAN LUNAR</a:t>
            </a:r>
            <a:br>
              <a:rPr lang="sl-SI" altLang="sl-SI" sz="1800" b="1" dirty="0">
                <a:solidFill>
                  <a:schemeClr val="bg1"/>
                </a:solidFill>
                <a:latin typeface="Arial"/>
                <a:cs typeface="Arial"/>
              </a:rPr>
            </a:br>
            <a:r>
              <a:rPr lang="sl-SI" altLang="sl-SI" sz="1800" b="1" dirty="0">
                <a:solidFill>
                  <a:srgbClr val="FF0000"/>
                </a:solidFill>
                <a:highlight>
                  <a:srgbClr val="FFFF00"/>
                </a:highlight>
                <a:latin typeface="Arial"/>
                <a:cs typeface="Arial"/>
              </a:rPr>
              <a:t>DAN, URA in PROSTOR:  po dogovoru z učenci</a:t>
            </a:r>
            <a:endParaRPr lang="sl-SI" altLang="sl-SI" sz="1800" b="1" dirty="0">
              <a:highlight>
                <a:srgbClr val="FFFF00"/>
              </a:highlight>
              <a:latin typeface="Arial"/>
              <a:cs typeface="Arial"/>
            </a:endParaRPr>
          </a:p>
        </p:txBody>
      </p:sp>
      <p:sp>
        <p:nvSpPr>
          <p:cNvPr id="63491" name="Rectangle 3">
            <a:extLst>
              <a:ext uri="{FF2B5EF4-FFF2-40B4-BE49-F238E27FC236}">
                <a16:creationId xmlns:a16="http://schemas.microsoft.com/office/drawing/2014/main" id="{035D8C01-E18E-402E-A278-48F226CFB0A8}"/>
              </a:ext>
            </a:extLst>
          </p:cNvPr>
          <p:cNvSpPr>
            <a:spLocks noGrp="1"/>
          </p:cNvSpPr>
          <p:nvPr>
            <p:ph type="body" idx="4294967295"/>
          </p:nvPr>
        </p:nvSpPr>
        <p:spPr>
          <a:xfrm>
            <a:off x="289787" y="2466474"/>
            <a:ext cx="6358706" cy="3700463"/>
          </a:xfrm>
        </p:spPr>
        <p:txBody>
          <a:bodyPr/>
          <a:lstStyle/>
          <a:p>
            <a:pPr marL="0" indent="0">
              <a:buNone/>
            </a:pPr>
            <a:endParaRPr lang="sl-SI" sz="2400" b="1" dirty="0">
              <a:solidFill>
                <a:schemeClr val="bg1"/>
              </a:solidFill>
              <a:latin typeface="Calibri"/>
              <a:cs typeface="Calibri"/>
            </a:endParaRPr>
          </a:p>
          <a:p>
            <a:r>
              <a:rPr lang="sl-SI" sz="2400" b="1" dirty="0">
                <a:solidFill>
                  <a:schemeClr val="bg1"/>
                </a:solidFill>
                <a:latin typeface="Calibri"/>
                <a:cs typeface="Arial"/>
              </a:rPr>
              <a:t>Če imaš rad nove izzive in bi se rad preizkusil še v tekmovanju iz geografije, potem je to pravi krožek zate.</a:t>
            </a:r>
          </a:p>
          <a:p>
            <a:r>
              <a:rPr lang="sl-SI" sz="2400" b="1" dirty="0">
                <a:solidFill>
                  <a:schemeClr val="bg1"/>
                </a:solidFill>
                <a:latin typeface="Calibri"/>
                <a:cs typeface="Arial"/>
              </a:rPr>
              <a:t> Pri interesni dejavnosti Geografski krožek se bomo pripravljali na tekmovanje iz znanja geografije.</a:t>
            </a:r>
            <a:endParaRPr lang="sl-SI">
              <a:solidFill>
                <a:schemeClr val="bg1"/>
              </a:solidFill>
            </a:endParaRPr>
          </a:p>
          <a:p>
            <a:endParaRPr lang="sl-SI" sz="2400" b="1" dirty="0">
              <a:solidFill>
                <a:schemeClr val="bg1"/>
              </a:solidFill>
              <a:latin typeface="Calibri"/>
              <a:cs typeface="Arial"/>
            </a:endParaRPr>
          </a:p>
        </p:txBody>
      </p:sp>
      <p:pic>
        <p:nvPicPr>
          <p:cNvPr id="2" name="Slika 1" descr="Slika, ki vsebuje besede oseba, oblačila, človeški obraz, zid&#10;&#10;Opis je samodejno ustvarjen">
            <a:extLst>
              <a:ext uri="{FF2B5EF4-FFF2-40B4-BE49-F238E27FC236}">
                <a16:creationId xmlns:a16="http://schemas.microsoft.com/office/drawing/2014/main" id="{63FDB062-9686-2B5C-79B4-25994D9D94AB}"/>
              </a:ext>
            </a:extLst>
          </p:cNvPr>
          <p:cNvPicPr>
            <a:picLocks noChangeAspect="1"/>
          </p:cNvPicPr>
          <p:nvPr/>
        </p:nvPicPr>
        <p:blipFill>
          <a:blip r:embed="rId2"/>
          <a:stretch>
            <a:fillRect/>
          </a:stretch>
        </p:blipFill>
        <p:spPr>
          <a:xfrm>
            <a:off x="4072689" y="4941885"/>
            <a:ext cx="2181727" cy="1766812"/>
          </a:xfrm>
          <a:prstGeom prst="rect">
            <a:avLst/>
          </a:prstGeom>
        </p:spPr>
      </p:pic>
    </p:spTree>
    <p:extLst>
      <p:ext uri="{BB962C8B-B14F-4D97-AF65-F5344CB8AC3E}">
        <p14:creationId xmlns:p14="http://schemas.microsoft.com/office/powerpoint/2010/main" val="3008194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1AC40DB-76B9-4FB5-8BB8-E1FD9ACBDDC1}"/>
              </a:ext>
            </a:extLst>
          </p:cNvPr>
          <p:cNvSpPr>
            <a:spLocks noGrp="1"/>
          </p:cNvSpPr>
          <p:nvPr>
            <p:ph type="title" idx="4294967295"/>
          </p:nvPr>
        </p:nvSpPr>
        <p:spPr>
          <a:xfrm>
            <a:off x="726670" y="806653"/>
            <a:ext cx="7672973" cy="1153026"/>
          </a:xfrm>
        </p:spPr>
        <p:txBody>
          <a:bodyPr/>
          <a:lstStyle/>
          <a:p>
            <a:pPr>
              <a:lnSpc>
                <a:spcPct val="150000"/>
              </a:lnSpc>
            </a:pPr>
            <a:r>
              <a:rPr lang="sl-SI" altLang="sl-SI" sz="3000" b="1" dirty="0">
                <a:solidFill>
                  <a:srgbClr val="FFFF00"/>
                </a:solidFill>
                <a:latin typeface="Arial"/>
                <a:cs typeface="Arial"/>
              </a:rPr>
              <a:t>ZGODOVINSKI KROŽEK</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8.–9. r</a:t>
            </a:r>
            <a:br>
              <a:rPr lang="sl-SI" altLang="sl-SI" sz="2400" b="1" dirty="0">
                <a:latin typeface="Arial" panose="020B0604020202020204" pitchFamily="34" charset="0"/>
              </a:rPr>
            </a:br>
            <a:r>
              <a:rPr lang="sl-SI" altLang="sl-SI" sz="1800" b="1" dirty="0">
                <a:solidFill>
                  <a:srgbClr val="FF0000"/>
                </a:solidFill>
                <a:highlight>
                  <a:srgbClr val="FFFF00"/>
                </a:highlight>
                <a:latin typeface="Arial"/>
                <a:cs typeface="Arial"/>
              </a:rPr>
              <a:t>MENTORICA: DRAGICA MARINKO</a:t>
            </a:r>
            <a:br>
              <a:rPr lang="sl-SI" altLang="sl-SI" sz="1800" b="1" dirty="0">
                <a:highlight>
                  <a:srgbClr val="FFFF00"/>
                </a:highlight>
                <a:latin typeface="Arial" panose="020B0604020202020204" pitchFamily="34" charset="0"/>
              </a:rPr>
            </a:br>
            <a:r>
              <a:rPr lang="sl-SI" altLang="sl-SI" sz="1800" b="1" dirty="0">
                <a:solidFill>
                  <a:srgbClr val="FF0000"/>
                </a:solidFill>
                <a:highlight>
                  <a:srgbClr val="FFFF00"/>
                </a:highlight>
                <a:latin typeface="Arial"/>
                <a:cs typeface="Arial"/>
              </a:rPr>
              <a:t>DAN,URA in PROSTOR: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po dogovoru z učenci</a:t>
            </a:r>
          </a:p>
        </p:txBody>
      </p:sp>
      <p:sp>
        <p:nvSpPr>
          <p:cNvPr id="38915" name="Rectangle 3">
            <a:extLst>
              <a:ext uri="{FF2B5EF4-FFF2-40B4-BE49-F238E27FC236}">
                <a16:creationId xmlns:a16="http://schemas.microsoft.com/office/drawing/2014/main" id="{2E1AC3B0-13B9-4B10-AAF0-72C36593D056}"/>
              </a:ext>
            </a:extLst>
          </p:cNvPr>
          <p:cNvSpPr>
            <a:spLocks noGrp="1"/>
          </p:cNvSpPr>
          <p:nvPr>
            <p:ph type="body" idx="4294967295"/>
          </p:nvPr>
        </p:nvSpPr>
        <p:spPr>
          <a:xfrm>
            <a:off x="308647" y="3055962"/>
            <a:ext cx="6481763" cy="3684719"/>
          </a:xfrm>
        </p:spPr>
        <p:txBody>
          <a:bodyPr/>
          <a:lstStyle/>
          <a:p>
            <a:r>
              <a:rPr lang="sl-SI" altLang="sl-SI" sz="2400" b="1" dirty="0">
                <a:solidFill>
                  <a:schemeClr val="bg1"/>
                </a:solidFill>
              </a:rPr>
              <a:t>Vsi učence, ki vas zanima slovenska zgodovina, ste vabljeni na zgodovinski krožek, kjer bomo letos raziskali življenje naših prednikov, odšli pa bomo tudi na ekskurzijo. </a:t>
            </a:r>
            <a:endParaRPr lang="sl-SI" dirty="0">
              <a:solidFill>
                <a:schemeClr val="bg1"/>
              </a:solidFill>
            </a:endParaRPr>
          </a:p>
          <a:p>
            <a:r>
              <a:rPr lang="sl-SI" altLang="sl-SI" sz="2400" b="1" dirty="0">
                <a:solidFill>
                  <a:schemeClr val="bg1"/>
                </a:solidFill>
              </a:rPr>
              <a:t>Skupaj bomo prebirali članke, knjige in raziskovali na terenu, pripravljali pa se bomo tudi na tekmovanje iz zgodovine.</a:t>
            </a:r>
          </a:p>
          <a:p>
            <a:r>
              <a:rPr lang="sl-SI" altLang="sl-SI" sz="2400" b="1" dirty="0">
                <a:solidFill>
                  <a:schemeClr val="bg1"/>
                </a:solidFill>
                <a:cs typeface="Calibri"/>
              </a:rPr>
              <a:t>LETOŠNJA TEMA: SREDNJI VEK NA SLOVENSKEM</a:t>
            </a:r>
          </a:p>
          <a:p>
            <a:endParaRPr lang="sl-SI" altLang="sl-SI" sz="2400" b="1" dirty="0">
              <a:solidFill>
                <a:srgbClr val="FFFFFF"/>
              </a:solidFill>
              <a:cs typeface="Calibri"/>
            </a:endParaRPr>
          </a:p>
          <a:p>
            <a:endParaRPr lang="sl-SI" altLang="sl-SI" sz="2400" b="1" dirty="0">
              <a:cs typeface="Calibri"/>
            </a:endParaRPr>
          </a:p>
        </p:txBody>
      </p:sp>
      <p:pic>
        <p:nvPicPr>
          <p:cNvPr id="2" name="Slika 1" descr="Slika, ki vsebuje besede oseba, oblačila, drevo, na prostem&#10;&#10;Opis je samodejno ustvarjen">
            <a:extLst>
              <a:ext uri="{FF2B5EF4-FFF2-40B4-BE49-F238E27FC236}">
                <a16:creationId xmlns:a16="http://schemas.microsoft.com/office/drawing/2014/main" id="{6DD84869-523F-AE42-A988-984100B17775}"/>
              </a:ext>
            </a:extLst>
          </p:cNvPr>
          <p:cNvPicPr>
            <a:picLocks noChangeAspect="1"/>
          </p:cNvPicPr>
          <p:nvPr/>
        </p:nvPicPr>
        <p:blipFill>
          <a:blip r:embed="rId2"/>
          <a:stretch>
            <a:fillRect/>
          </a:stretch>
        </p:blipFill>
        <p:spPr>
          <a:xfrm>
            <a:off x="152400" y="809284"/>
            <a:ext cx="2261937" cy="206108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38163" y="296863"/>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PROSTOVOLJSTVO</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9. r</a:t>
            </a:r>
            <a:br>
              <a:rPr lang="sl-SI" altLang="sl-SI" sz="2800" b="1" dirty="0">
                <a:latin typeface="Arial" panose="020B0604020202020204" pitchFamily="34" charset="0"/>
              </a:rPr>
            </a:br>
            <a:r>
              <a:rPr lang="sl-SI" altLang="sl-SI" sz="1800" b="1" dirty="0">
                <a:solidFill>
                  <a:srgbClr val="FF0000"/>
                </a:solidFill>
                <a:highlight>
                  <a:srgbClr val="FFFF00"/>
                </a:highlight>
                <a:latin typeface="Arial"/>
                <a:cs typeface="Arial"/>
              </a:rPr>
              <a:t>MENTORICA: KATJA KADIVEC</a:t>
            </a:r>
            <a:r>
              <a:rPr lang="sl-SI" altLang="sl-SI" sz="2000" b="1" dirty="0">
                <a:solidFill>
                  <a:srgbClr val="FF0000"/>
                </a:solidFill>
                <a:highlight>
                  <a:srgbClr val="FFFF00"/>
                </a:highlight>
                <a:latin typeface="Arial"/>
                <a:cs typeface="Arial"/>
              </a:rPr>
              <a:t> </a:t>
            </a:r>
            <a:br>
              <a:rPr lang="sl-SI" altLang="sl-SI" sz="2000" b="1" dirty="0">
                <a:highlight>
                  <a:srgbClr val="FFFF00"/>
                </a:highlight>
                <a:latin typeface="Arial" panose="020B0604020202020204" pitchFamily="34" charset="0"/>
              </a:rPr>
            </a:br>
            <a:endParaRPr lang="sl-SI" altLang="sl-SI" sz="2000" b="1" dirty="0">
              <a:solidFill>
                <a:srgbClr val="FF0000"/>
              </a:solidFill>
              <a:highlight>
                <a:srgbClr val="FFFF00"/>
              </a:highlight>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318154" y="1813023"/>
            <a:ext cx="8507691" cy="4889435"/>
          </a:xfrm>
        </p:spPr>
        <p:txBody>
          <a:bodyPr/>
          <a:lstStyle/>
          <a:p>
            <a:pPr>
              <a:buFont typeface="Arial" panose="020B0604020202020204" pitchFamily="34" charset="0"/>
              <a:buNone/>
            </a:pPr>
            <a:r>
              <a:rPr lang="sl-SI" altLang="sl-SI" sz="2400" b="1" dirty="0">
                <a:solidFill>
                  <a:schemeClr val="bg1"/>
                </a:solidFill>
              </a:rPr>
              <a:t>	</a:t>
            </a:r>
            <a:r>
              <a:rPr lang="sl-SI" altLang="sl-SI" sz="2800" b="1" dirty="0">
                <a:solidFill>
                  <a:schemeClr val="bg1"/>
                </a:solidFill>
              </a:rPr>
              <a:t>Kdo so učenci prostovoljci?</a:t>
            </a:r>
          </a:p>
          <a:p>
            <a:pPr>
              <a:buFont typeface="Arial" panose="020B0604020202020204" pitchFamily="34" charset="0"/>
              <a:buNone/>
            </a:pPr>
            <a:r>
              <a:rPr lang="sl-SI" altLang="sl-SI" sz="2800" b="1" dirty="0">
                <a:solidFill>
                  <a:schemeClr val="bg1"/>
                </a:solidFill>
              </a:rPr>
              <a:t>    To so tisti učenci, ki drugim učencem </a:t>
            </a:r>
          </a:p>
          <a:p>
            <a:pPr>
              <a:buFont typeface="Arial" panose="020B0604020202020204" pitchFamily="34" charset="0"/>
              <a:buNone/>
            </a:pPr>
            <a:r>
              <a:rPr lang="sl-SI" altLang="sl-SI" sz="2800" b="1" dirty="0">
                <a:solidFill>
                  <a:schemeClr val="bg1"/>
                </a:solidFill>
              </a:rPr>
              <a:t>    pomagajo, in sicer z namenom,</a:t>
            </a:r>
          </a:p>
          <a:p>
            <a:pPr>
              <a:buFont typeface="Arial" panose="020B0604020202020204" pitchFamily="34" charset="0"/>
              <a:buNone/>
            </a:pPr>
            <a:r>
              <a:rPr lang="sl-SI" altLang="sl-SI" sz="2800" b="1" dirty="0">
                <a:solidFill>
                  <a:schemeClr val="bg1"/>
                </a:solidFill>
              </a:rPr>
              <a:t>    da so bolj samostojni in</a:t>
            </a:r>
          </a:p>
          <a:p>
            <a:pPr>
              <a:buFont typeface="Arial" panose="020B0604020202020204" pitchFamily="34" charset="0"/>
              <a:buNone/>
            </a:pPr>
            <a:r>
              <a:rPr lang="sl-SI" altLang="sl-SI" sz="2800" b="1" dirty="0">
                <a:solidFill>
                  <a:schemeClr val="bg1"/>
                </a:solidFill>
              </a:rPr>
              <a:t>    samozavestni, velikokrat pa jih tudi</a:t>
            </a:r>
          </a:p>
          <a:p>
            <a:pPr>
              <a:buFont typeface="Arial" panose="020B0604020202020204" pitchFamily="34" charset="0"/>
              <a:buNone/>
            </a:pPr>
            <a:r>
              <a:rPr lang="sl-SI" altLang="sl-SI" sz="2800" b="1" dirty="0">
                <a:solidFill>
                  <a:schemeClr val="bg1"/>
                </a:solidFill>
              </a:rPr>
              <a:t>    motivirajo, in sicer zato, da bi bili še bolj </a:t>
            </a:r>
          </a:p>
          <a:p>
            <a:pPr>
              <a:buNone/>
            </a:pPr>
            <a:r>
              <a:rPr lang="sl-SI" altLang="sl-SI" sz="2800" b="1" dirty="0">
                <a:solidFill>
                  <a:schemeClr val="bg1"/>
                </a:solidFill>
              </a:rPr>
              <a:t>    uspešni v šoli. </a:t>
            </a:r>
            <a:endParaRPr lang="sl-SI" altLang="sl-SI" sz="2800" b="1" dirty="0">
              <a:solidFill>
                <a:schemeClr val="bg1"/>
              </a:solidFill>
              <a:cs typeface="Calibri"/>
            </a:endParaRPr>
          </a:p>
          <a:p>
            <a:pPr>
              <a:buNone/>
            </a:pPr>
            <a:endParaRPr lang="sl-SI" altLang="sl-SI" sz="2800" b="1" dirty="0">
              <a:solidFill>
                <a:schemeClr val="bg1"/>
              </a:solidFill>
            </a:endParaRPr>
          </a:p>
          <a:p>
            <a:pPr>
              <a:buNone/>
            </a:pPr>
            <a:r>
              <a:rPr lang="sl-SI" altLang="sl-SI" sz="2000" b="1" dirty="0">
                <a:solidFill>
                  <a:srgbClr val="FF0000"/>
                </a:solidFill>
                <a:highlight>
                  <a:srgbClr val="FFFF00"/>
                </a:highlight>
              </a:rPr>
              <a:t>Učiteljica Katja bo prišla k tebi, če se boš </a:t>
            </a:r>
            <a:r>
              <a:rPr lang="sl-SI" altLang="sl-SI" sz="2000" b="1" dirty="0">
                <a:solidFill>
                  <a:srgbClr val="FF0000"/>
                </a:solidFill>
                <a:highlight>
                  <a:srgbClr val="FFFF00"/>
                </a:highlight>
                <a:cs typeface="Calibri"/>
              </a:rPr>
              <a:t>odločil/-a      </a:t>
            </a:r>
          </a:p>
          <a:p>
            <a:pPr>
              <a:buNone/>
            </a:pPr>
            <a:r>
              <a:rPr lang="sl-SI" altLang="sl-SI" sz="2000" b="1" dirty="0">
                <a:solidFill>
                  <a:srgbClr val="FF0000"/>
                </a:solidFill>
                <a:cs typeface="Calibri"/>
              </a:rPr>
              <a:t> </a:t>
            </a:r>
            <a:r>
              <a:rPr lang="sl-SI" altLang="sl-SI" sz="2000" b="1" dirty="0">
                <a:solidFill>
                  <a:srgbClr val="FF0000"/>
                </a:solidFill>
                <a:highlight>
                  <a:srgbClr val="FFFF00"/>
                </a:highlight>
                <a:cs typeface="Calibri"/>
              </a:rPr>
              <a:t>za prostovoljstvo in ti bo povedala, kdaj in kje se boste dobivali.</a:t>
            </a:r>
          </a:p>
          <a:p>
            <a:endParaRPr lang="sl-SI" altLang="sl-SI" sz="2800" b="1" dirty="0">
              <a:solidFill>
                <a:schemeClr val="bg1"/>
              </a:solidFill>
            </a:endParaRPr>
          </a:p>
        </p:txBody>
      </p:sp>
    </p:spTree>
    <p:extLst>
      <p:ext uri="{BB962C8B-B14F-4D97-AF65-F5344CB8AC3E}">
        <p14:creationId xmlns:p14="http://schemas.microsoft.com/office/powerpoint/2010/main" val="2739504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560349"/>
            <a:ext cx="6210383" cy="1654341"/>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r>
              <a:rPr lang="sl-SI" altLang="sl-SI" sz="2800" b="1" dirty="0">
                <a:solidFill>
                  <a:srgbClr val="000000"/>
                </a:solidFill>
                <a:latin typeface="Arial"/>
                <a:cs typeface="Arial"/>
              </a:rPr>
              <a:t>   </a:t>
            </a:r>
            <a:r>
              <a:rPr lang="sl-SI" altLang="sl-SI" sz="3600" b="1" dirty="0">
                <a:solidFill>
                  <a:srgbClr val="FFFF00"/>
                </a:solidFill>
                <a:latin typeface="Arial"/>
                <a:cs typeface="Arial"/>
              </a:rPr>
              <a:t>DEBATNI KROŽEK</a:t>
            </a:r>
            <a:br>
              <a:rPr lang="sl-SI" altLang="sl-SI" sz="3600" b="1" dirty="0">
                <a:latin typeface="Arial" panose="020B0604020202020204" pitchFamily="34" charset="0"/>
              </a:rPr>
            </a:br>
            <a:r>
              <a:rPr lang="sl-SI" altLang="sl-SI" sz="2400" b="1" dirty="0">
                <a:solidFill>
                  <a:srgbClr val="FFFF00"/>
                </a:solidFill>
                <a:latin typeface="Arial"/>
                <a:cs typeface="Arial"/>
              </a:rPr>
              <a:t>za učence 6.–9.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LARA KRAFOGEL</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 OB ČETRTKIH, 6. in 7. ura,</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 </a:t>
            </a:r>
            <a:r>
              <a:rPr lang="sl-SI" sz="1800" b="1" dirty="0">
                <a:solidFill>
                  <a:srgbClr val="FF0000"/>
                </a:solidFill>
                <a:highlight>
                  <a:srgbClr val="FFFF00"/>
                </a:highlight>
                <a:latin typeface="Arial"/>
                <a:cs typeface="Arial"/>
              </a:rPr>
              <a:t>12.50-13.35 in 13.45-14.30</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PROSTOR: TJA </a:t>
            </a:r>
            <a:endParaRPr lang="sl-SI" altLang="sl-SI" sz="1800" dirty="0">
              <a:solidFill>
                <a:srgbClr val="FF000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364814" y="3300884"/>
            <a:ext cx="6427198" cy="3700463"/>
          </a:xfrm>
        </p:spPr>
        <p:txBody>
          <a:bodyPr/>
          <a:lstStyle/>
          <a:p>
            <a:pPr marL="0" indent="0">
              <a:buNone/>
            </a:pPr>
            <a:r>
              <a:rPr lang="sl-SI" altLang="sl-SI" sz="2400" b="1" dirty="0">
                <a:solidFill>
                  <a:schemeClr val="bg1"/>
                </a:solidFill>
                <a:cs typeface="Calibri"/>
              </a:rPr>
              <a:t>Šola ti ponuja zanimiv krožek, ker bo debatiranja na pretek...</a:t>
            </a:r>
          </a:p>
          <a:p>
            <a:pPr marL="0" indent="0">
              <a:buNone/>
            </a:pPr>
            <a:r>
              <a:rPr lang="sl-SI" altLang="sl-SI" sz="2400" b="1" dirty="0">
                <a:solidFill>
                  <a:schemeClr val="bg1"/>
                </a:solidFill>
                <a:latin typeface="Calibri"/>
                <a:cs typeface="Calibri"/>
              </a:rPr>
              <a:t>Naučil se boš:</a:t>
            </a:r>
          </a:p>
          <a:p>
            <a:r>
              <a:rPr lang="sl-SI" sz="2800" b="1" dirty="0">
                <a:solidFill>
                  <a:schemeClr val="bg1"/>
                </a:solidFill>
                <a:latin typeface="Calibri"/>
                <a:cs typeface="Arial"/>
              </a:rPr>
              <a:t>kritičnega mišljenja,</a:t>
            </a:r>
          </a:p>
          <a:p>
            <a:r>
              <a:rPr lang="sl-SI" sz="2800" b="1" dirty="0">
                <a:solidFill>
                  <a:schemeClr val="bg1"/>
                </a:solidFill>
                <a:latin typeface="Calibri"/>
                <a:cs typeface="Arial"/>
              </a:rPr>
              <a:t>kako širiti kulturni dialog,</a:t>
            </a:r>
          </a:p>
          <a:p>
            <a:r>
              <a:rPr lang="sl-SI" sz="2800" b="1" dirty="0">
                <a:solidFill>
                  <a:schemeClr val="bg1"/>
                </a:solidFill>
                <a:latin typeface="Calibri"/>
                <a:cs typeface="Arial"/>
              </a:rPr>
              <a:t>razvijati sposobnosti argumentiranja,</a:t>
            </a:r>
          </a:p>
          <a:p>
            <a:r>
              <a:rPr lang="sl-SI" sz="2800" b="1" dirty="0">
                <a:solidFill>
                  <a:schemeClr val="bg1"/>
                </a:solidFill>
                <a:latin typeface="Calibri"/>
                <a:cs typeface="Arial"/>
              </a:rPr>
              <a:t>usvojiti veščine javnega nastopanja, itd.</a:t>
            </a:r>
          </a:p>
          <a:p>
            <a:endParaRPr lang="sl-SI" sz="2400" b="1" dirty="0">
              <a:solidFill>
                <a:schemeClr val="bg1"/>
              </a:solidFill>
              <a:latin typeface="Calibri"/>
              <a:cs typeface="Arial"/>
            </a:endParaRPr>
          </a:p>
          <a:p>
            <a:endParaRPr lang="sl-SI" altLang="sl-SI" sz="2400" b="1" dirty="0">
              <a:solidFill>
                <a:schemeClr val="bg1"/>
              </a:solidFill>
              <a:cs typeface="Calibri"/>
            </a:endParaRPr>
          </a:p>
        </p:txBody>
      </p:sp>
    </p:spTree>
    <p:extLst>
      <p:ext uri="{BB962C8B-B14F-4D97-AF65-F5344CB8AC3E}">
        <p14:creationId xmlns:p14="http://schemas.microsoft.com/office/powerpoint/2010/main" val="1585857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471339" y="560349"/>
            <a:ext cx="6210383" cy="1654341"/>
          </a:xfrm>
        </p:spPr>
        <p:txBody>
          <a:bodyPr/>
          <a:lstStyle/>
          <a:p>
            <a:pPr>
              <a:lnSpc>
                <a:spcPct val="150000"/>
              </a:lnSpc>
            </a:pPr>
            <a:br>
              <a:rPr lang="sl-SI" altLang="sl-SI" sz="2800" b="1" dirty="0">
                <a:latin typeface="Arial" panose="020B0604020202020204" pitchFamily="34" charset="0"/>
              </a:rPr>
            </a:br>
            <a:r>
              <a:rPr lang="sl-SI" altLang="sl-SI" sz="2800" b="1" dirty="0">
                <a:latin typeface="Arial"/>
                <a:cs typeface="Arial"/>
              </a:rPr>
              <a:t>  </a:t>
            </a:r>
            <a:r>
              <a:rPr lang="sl-SI" altLang="sl-SI" sz="2800" b="1" dirty="0">
                <a:solidFill>
                  <a:srgbClr val="000000"/>
                </a:solidFill>
                <a:latin typeface="Arial"/>
                <a:cs typeface="Arial"/>
              </a:rPr>
              <a:t>   </a:t>
            </a:r>
            <a:r>
              <a:rPr lang="sl-SI" altLang="sl-SI" sz="3600" b="1" dirty="0">
                <a:solidFill>
                  <a:srgbClr val="FFFF00"/>
                </a:solidFill>
                <a:latin typeface="Arial"/>
                <a:cs typeface="Arial"/>
              </a:rPr>
              <a:t>NOVINARSKI KROŽEK</a:t>
            </a:r>
            <a:br>
              <a:rPr lang="sl-SI" altLang="sl-SI" sz="3600" b="1" dirty="0">
                <a:latin typeface="Arial" panose="020B0604020202020204" pitchFamily="34" charset="0"/>
              </a:rPr>
            </a:br>
            <a:r>
              <a:rPr lang="sl-SI" altLang="sl-SI" sz="2400" b="1" dirty="0">
                <a:solidFill>
                  <a:srgbClr val="FFFF00"/>
                </a:solidFill>
                <a:latin typeface="Arial"/>
                <a:cs typeface="Arial"/>
              </a:rPr>
              <a:t>za učence 6.–9.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LANA DJURATOVIČ</a:t>
            </a:r>
            <a:br>
              <a:rPr lang="sl-SI" altLang="sl-SI" sz="1800" b="1" dirty="0">
                <a:latin typeface="Arial"/>
                <a:cs typeface="Arial"/>
              </a:rPr>
            </a:br>
            <a:r>
              <a:rPr lang="sl-SI" altLang="sl-SI" sz="1800" b="1" dirty="0">
                <a:solidFill>
                  <a:srgbClr val="FF3399"/>
                </a:solidFill>
                <a:latin typeface="Arial"/>
                <a:cs typeface="Arial"/>
              </a:rPr>
              <a:t>    </a:t>
            </a:r>
            <a:r>
              <a:rPr lang="sl-SI" altLang="sl-SI" sz="1800" b="1" dirty="0">
                <a:solidFill>
                  <a:srgbClr val="FF0000"/>
                </a:solidFill>
                <a:highlight>
                  <a:srgbClr val="FFFF00"/>
                </a:highlight>
                <a:latin typeface="Arial"/>
                <a:cs typeface="Arial"/>
              </a:rPr>
              <a:t> OB TORKIH (B), 12.50-13.35 in 13.45-14.30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UČILNICI SLJ-ZGO-GOS</a:t>
            </a: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475103" y="3551542"/>
            <a:ext cx="6427198" cy="3700463"/>
          </a:xfrm>
        </p:spPr>
        <p:txBody>
          <a:bodyPr/>
          <a:lstStyle/>
          <a:p>
            <a:pPr marL="0" indent="0">
              <a:buNone/>
            </a:pPr>
            <a:r>
              <a:rPr lang="sl-SI" altLang="sl-SI" sz="2800" b="1" dirty="0">
                <a:solidFill>
                  <a:schemeClr val="bg1"/>
                </a:solidFill>
                <a:cs typeface="Calibri"/>
              </a:rPr>
              <a:t>Si želiš postati novinar že v šoli? </a:t>
            </a:r>
          </a:p>
          <a:p>
            <a:pPr marL="0" indent="0">
              <a:buNone/>
            </a:pPr>
            <a:r>
              <a:rPr lang="sl-SI" altLang="sl-SI" sz="2800" b="1" dirty="0">
                <a:solidFill>
                  <a:schemeClr val="bg1"/>
                </a:solidFill>
                <a:latin typeface="Calibri"/>
                <a:cs typeface="Calibri"/>
              </a:rPr>
              <a:t>Naučil se boš:</a:t>
            </a:r>
          </a:p>
          <a:p>
            <a:r>
              <a:rPr lang="sl-SI" sz="2800" b="1" dirty="0">
                <a:solidFill>
                  <a:schemeClr val="bg1"/>
                </a:solidFill>
                <a:latin typeface="Calibri"/>
                <a:cs typeface="Arial"/>
              </a:rPr>
              <a:t>raziskovanja, fotografiranja, ilustriranja, pisanja in oblikovanja člankov za šolsko revijo SKIRCA, in še kaj ...</a:t>
            </a:r>
          </a:p>
          <a:p>
            <a:pPr marL="0" indent="0">
              <a:buNone/>
            </a:pPr>
            <a:endParaRPr lang="sl-SI" sz="2800" b="1" dirty="0">
              <a:solidFill>
                <a:schemeClr val="bg1"/>
              </a:solidFill>
              <a:latin typeface="Calibri"/>
              <a:cs typeface="Arial"/>
            </a:endParaRPr>
          </a:p>
          <a:p>
            <a:endParaRPr lang="sl-SI" sz="2400" b="1" dirty="0">
              <a:solidFill>
                <a:schemeClr val="bg1"/>
              </a:solidFill>
              <a:latin typeface="Calibri"/>
              <a:cs typeface="Arial"/>
            </a:endParaRPr>
          </a:p>
          <a:p>
            <a:endParaRPr lang="sl-SI" altLang="sl-SI" sz="2400" b="1" dirty="0">
              <a:solidFill>
                <a:schemeClr val="bg1"/>
              </a:solidFill>
              <a:cs typeface="Calibri"/>
            </a:endParaRPr>
          </a:p>
        </p:txBody>
      </p:sp>
    </p:spTree>
    <p:extLst>
      <p:ext uri="{BB962C8B-B14F-4D97-AF65-F5344CB8AC3E}">
        <p14:creationId xmlns:p14="http://schemas.microsoft.com/office/powerpoint/2010/main" val="3381258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BF33EE1-BEC3-4EFF-ACD5-D3A68307A708}"/>
              </a:ext>
            </a:extLst>
          </p:cNvPr>
          <p:cNvSpPr>
            <a:spLocks noGrp="1"/>
          </p:cNvSpPr>
          <p:nvPr>
            <p:ph type="title" idx="4294967295"/>
          </p:nvPr>
        </p:nvSpPr>
        <p:spPr>
          <a:xfrm>
            <a:off x="757742" y="648394"/>
            <a:ext cx="5911081" cy="1851074"/>
          </a:xfrm>
        </p:spPr>
        <p:txBody>
          <a:bodyPr/>
          <a:lstStyle/>
          <a:p>
            <a:br>
              <a:rPr lang="sl-SI" altLang="sl-SI" sz="2800" b="1" dirty="0">
                <a:latin typeface="Arial" panose="020B0604020202020204" pitchFamily="34" charset="0"/>
              </a:rPr>
            </a:br>
            <a:r>
              <a:rPr lang="sl-SI" altLang="sl-SI" sz="2800" b="1" dirty="0">
                <a:solidFill>
                  <a:srgbClr val="FFFF00"/>
                </a:solidFill>
                <a:latin typeface="Arial"/>
                <a:cs typeface="Arial"/>
              </a:rPr>
              <a:t>KUHNA PA TO</a:t>
            </a:r>
            <a:br>
              <a:rPr lang="sl-SI" altLang="sl-SI" sz="2800" b="1" dirty="0">
                <a:latin typeface="Arial" panose="020B0604020202020204" pitchFamily="34" charset="0"/>
              </a:rPr>
            </a:br>
            <a:r>
              <a:rPr lang="sl-SI" altLang="sl-SI" sz="2400" b="1" dirty="0">
                <a:solidFill>
                  <a:srgbClr val="FFFF00"/>
                </a:solidFill>
                <a:latin typeface="Arial"/>
                <a:cs typeface="Arial"/>
              </a:rPr>
              <a:t>za učence 9. r</a:t>
            </a:r>
            <a:br>
              <a:rPr lang="sl-SI" altLang="sl-SI" sz="2400" b="1" dirty="0">
                <a:latin typeface="Arial" panose="020B0604020202020204" pitchFamily="34" charset="0"/>
                <a:cs typeface="Arial"/>
              </a:rPr>
            </a:br>
            <a:br>
              <a:rPr lang="sl-SI" altLang="sl-SI" sz="3400" b="1" dirty="0">
                <a:latin typeface="Arial"/>
              </a:rPr>
            </a:br>
            <a:r>
              <a:rPr lang="sl-SI" altLang="sl-SI" sz="1800" b="1" dirty="0">
                <a:solidFill>
                  <a:srgbClr val="FF0000"/>
                </a:solidFill>
                <a:highlight>
                  <a:srgbClr val="FFFF00"/>
                </a:highlight>
                <a:latin typeface="Arial"/>
                <a:cs typeface="Arial"/>
              </a:rPr>
              <a:t>MENTORICA: AJDA PREMRL</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OB PONEDELJKIH,</a:t>
            </a:r>
            <a:r>
              <a:rPr lang="sl-SI" altLang="sl-SI" sz="3600" b="1" dirty="0">
                <a:solidFill>
                  <a:srgbClr val="FF0000"/>
                </a:solidFill>
                <a:latin typeface="Arial"/>
                <a:cs typeface="Arial"/>
              </a:rPr>
              <a:t> </a:t>
            </a:r>
            <a:r>
              <a:rPr lang="sl-SI" altLang="sl-SI" sz="1800" b="1" dirty="0">
                <a:solidFill>
                  <a:srgbClr val="FF0000"/>
                </a:solidFill>
                <a:highlight>
                  <a:srgbClr val="FFFF00"/>
                </a:highlight>
                <a:latin typeface="Arial"/>
                <a:cs typeface="Arial"/>
              </a:rPr>
              <a:t>6. in 7. ŠOLSKO URO,</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12.50-13.35 in 13.45-14.30</a:t>
            </a:r>
            <a:br>
              <a:rPr lang="sl-SI" altLang="sl-SI" sz="1800" b="1" dirty="0">
                <a:solidFill>
                  <a:srgbClr val="FF0000"/>
                </a:solidFill>
                <a:highlight>
                  <a:srgbClr val="FFFF00"/>
                </a:highlight>
                <a:latin typeface="Arial"/>
                <a:cs typeface="Arial"/>
              </a:rPr>
            </a:br>
            <a:r>
              <a:rPr lang="sl-SI" altLang="sl-SI" sz="1800" b="1" dirty="0">
                <a:solidFill>
                  <a:srgbClr val="FF0000"/>
                </a:solidFill>
                <a:latin typeface="Arial"/>
                <a:cs typeface="Arial"/>
              </a:rPr>
              <a:t> </a:t>
            </a:r>
            <a:br>
              <a:rPr lang="sl-SI" altLang="sl-SI" sz="1800" b="1" dirty="0">
                <a:latin typeface="Arial"/>
                <a:cs typeface="Arial"/>
              </a:rPr>
            </a:br>
            <a:r>
              <a:rPr lang="sl-SI" altLang="sl-SI" sz="1800" b="1" dirty="0">
                <a:solidFill>
                  <a:srgbClr val="FF0000"/>
                </a:solidFill>
                <a:highlight>
                  <a:srgbClr val="FFFF00"/>
                </a:highlight>
                <a:latin typeface="Arial"/>
                <a:cs typeface="Arial"/>
              </a:rPr>
              <a:t>V B TEDNU, V UČILNICI GOSPODINJSTVA</a:t>
            </a:r>
            <a:endParaRPr lang="sl-SI" altLang="sl-SI" sz="1800" dirty="0">
              <a:solidFill>
                <a:srgbClr val="FF0000"/>
              </a:solidFill>
              <a:highlight>
                <a:srgbClr val="FFFF00"/>
              </a:highlight>
              <a:cs typeface="Calibri"/>
            </a:endParaRPr>
          </a:p>
        </p:txBody>
      </p:sp>
      <p:sp>
        <p:nvSpPr>
          <p:cNvPr id="63491" name="Rectangle 3">
            <a:extLst>
              <a:ext uri="{FF2B5EF4-FFF2-40B4-BE49-F238E27FC236}">
                <a16:creationId xmlns:a16="http://schemas.microsoft.com/office/drawing/2014/main" id="{035D8C01-E18E-402E-A278-48F226CFB0A8}"/>
              </a:ext>
            </a:extLst>
          </p:cNvPr>
          <p:cNvSpPr>
            <a:spLocks noGrp="1"/>
          </p:cNvSpPr>
          <p:nvPr>
            <p:ph type="body" idx="4294967295"/>
          </p:nvPr>
        </p:nvSpPr>
        <p:spPr>
          <a:xfrm>
            <a:off x="383534" y="3549315"/>
            <a:ext cx="6358706" cy="3700463"/>
          </a:xfrm>
        </p:spPr>
        <p:txBody>
          <a:bodyPr/>
          <a:lstStyle/>
          <a:p>
            <a:pPr algn="just"/>
            <a:r>
              <a:rPr lang="sl-SI" altLang="sl-SI" sz="2400" b="1" dirty="0">
                <a:solidFill>
                  <a:schemeClr val="bg1"/>
                </a:solidFill>
              </a:rPr>
              <a:t>Kuham, kuhaš</a:t>
            </a:r>
            <a:r>
              <a:rPr lang="sl-SI" altLang="sl-SI" sz="2400" b="1">
                <a:solidFill>
                  <a:schemeClr val="bg1"/>
                </a:solidFill>
              </a:rPr>
              <a:t>, kuhamo …</a:t>
            </a:r>
            <a:endParaRPr lang="sl-SI" altLang="sl-SI" sz="2400" b="1" dirty="0">
              <a:solidFill>
                <a:schemeClr val="bg1"/>
              </a:solidFill>
            </a:endParaRPr>
          </a:p>
          <a:p>
            <a:pPr algn="just"/>
            <a:r>
              <a:rPr lang="sl-SI" sz="2400" b="1" dirty="0">
                <a:solidFill>
                  <a:schemeClr val="bg1"/>
                </a:solidFill>
                <a:effectLst/>
                <a:ea typeface="Times New Roman" panose="02020603050405020304" pitchFamily="18" charset="0"/>
              </a:rPr>
              <a:t>V okviru interesne dejavnosti </a:t>
            </a:r>
            <a:r>
              <a:rPr lang="sl-SI" sz="2400" b="1" dirty="0" err="1">
                <a:solidFill>
                  <a:schemeClr val="bg1"/>
                </a:solidFill>
                <a:effectLst/>
                <a:ea typeface="Times New Roman" panose="02020603050405020304" pitchFamily="18" charset="0"/>
              </a:rPr>
              <a:t>Kuhna</a:t>
            </a:r>
            <a:r>
              <a:rPr lang="sl-SI" sz="2400" b="1" dirty="0">
                <a:solidFill>
                  <a:schemeClr val="bg1"/>
                </a:solidFill>
                <a:effectLst/>
                <a:ea typeface="Times New Roman" panose="02020603050405020304" pitchFamily="18" charset="0"/>
              </a:rPr>
              <a:t> pa to bodo učenci pripravljali zdrave obroke, prav tako pa se bodo naučili kuhanja tradicionalnih slovenskih jedi. </a:t>
            </a:r>
          </a:p>
          <a:p>
            <a:pPr algn="just"/>
            <a:r>
              <a:rPr lang="sl-SI" sz="2400" b="1" dirty="0">
                <a:solidFill>
                  <a:schemeClr val="bg1"/>
                </a:solidFill>
                <a:effectLst/>
                <a:ea typeface="Times New Roman" panose="02020603050405020304" pitchFamily="18" charset="0"/>
              </a:rPr>
              <a:t>Seznanili se bodo tudi z razumljivimi, praktičnimi razlogi, vzroki in posledicami uživanja zdrave hrane. </a:t>
            </a:r>
            <a:endParaRPr lang="sl-SI" altLang="sl-SI" sz="2400" b="1" dirty="0">
              <a:solidFill>
                <a:schemeClr val="bg1"/>
              </a:solidFill>
            </a:endParaRPr>
          </a:p>
        </p:txBody>
      </p:sp>
      <p:sp>
        <p:nvSpPr>
          <p:cNvPr id="3" name="Pravokotnik 2"/>
          <p:cNvSpPr/>
          <p:nvPr/>
        </p:nvSpPr>
        <p:spPr>
          <a:xfrm>
            <a:off x="4001202" y="3228945"/>
            <a:ext cx="1141595" cy="400110"/>
          </a:xfrm>
          <a:prstGeom prst="rect">
            <a:avLst/>
          </a:prstGeom>
        </p:spPr>
        <p:txBody>
          <a:bodyPr wrap="none">
            <a:spAutoFit/>
          </a:bodyPr>
          <a:lstStyle/>
          <a:p>
            <a:r>
              <a:rPr lang="sl-SI"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SCRATCH</a:t>
            </a:r>
            <a:endParaRPr lang="sl-SI" dirty="0"/>
          </a:p>
        </p:txBody>
      </p:sp>
    </p:spTree>
    <p:extLst>
      <p:ext uri="{BB962C8B-B14F-4D97-AF65-F5344CB8AC3E}">
        <p14:creationId xmlns:p14="http://schemas.microsoft.com/office/powerpoint/2010/main" val="33010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0EDCBD-D162-471C-85B7-9DB41C6C4B1B}"/>
              </a:ext>
            </a:extLst>
          </p:cNvPr>
          <p:cNvSpPr>
            <a:spLocks noGrp="1"/>
          </p:cNvSpPr>
          <p:nvPr>
            <p:ph type="title" idx="4294967295"/>
          </p:nvPr>
        </p:nvSpPr>
        <p:spPr>
          <a:xfrm>
            <a:off x="-554446" y="811007"/>
            <a:ext cx="7887880" cy="1413710"/>
          </a:xfrm>
        </p:spPr>
        <p:txBody>
          <a:bodyPr/>
          <a:lstStyle/>
          <a:p>
            <a:br>
              <a:rPr lang="sl-SI" altLang="sl-SI" sz="2800" b="1" dirty="0">
                <a:latin typeface="Arial" panose="020B0604020202020204" pitchFamily="34" charset="0"/>
              </a:rPr>
            </a:br>
            <a:r>
              <a:rPr lang="sl-SI" altLang="sl-SI" sz="5400" b="1" dirty="0">
                <a:solidFill>
                  <a:srgbClr val="FFFF00"/>
                </a:solidFill>
                <a:latin typeface="Calibri"/>
                <a:cs typeface="Arial"/>
              </a:rPr>
              <a:t>ŠAH</a:t>
            </a:r>
            <a:br>
              <a:rPr lang="sl-SI" altLang="sl-SI" sz="2800" b="1" dirty="0">
                <a:latin typeface="Arial"/>
              </a:rPr>
            </a:br>
            <a:r>
              <a:rPr lang="sl-SI" altLang="sl-SI" sz="2400" b="1" dirty="0">
                <a:solidFill>
                  <a:srgbClr val="00B050"/>
                </a:solidFill>
                <a:highlight>
                  <a:srgbClr val="FFFF00"/>
                </a:highlight>
                <a:latin typeface="Arial"/>
                <a:cs typeface="Arial"/>
              </a:rPr>
              <a:t>za učence 1.-9. r</a:t>
            </a:r>
            <a:br>
              <a:rPr lang="sl-SI" altLang="sl-SI" sz="3400" b="1" dirty="0">
                <a:latin typeface="Arial" panose="020B0604020202020204" pitchFamily="34" charset="0"/>
              </a:rPr>
            </a:br>
            <a:r>
              <a:rPr lang="sl-SI" altLang="sl-SI" sz="1800" b="1" dirty="0">
                <a:solidFill>
                  <a:srgbClr val="FF0000"/>
                </a:solidFill>
                <a:highlight>
                  <a:srgbClr val="FFFF00"/>
                </a:highlight>
                <a:latin typeface="Arial"/>
                <a:cs typeface="Arial"/>
              </a:rPr>
              <a:t>MENTORICA: KAJA GROŠELJ</a:t>
            </a:r>
            <a:br>
              <a:rPr lang="sl-SI" altLang="sl-SI" sz="1800" b="1" dirty="0">
                <a:solidFill>
                  <a:srgbClr val="00B050"/>
                </a:solidFill>
                <a:highlight>
                  <a:srgbClr val="FFFF00"/>
                </a:highlight>
                <a:latin typeface="Arial"/>
                <a:cs typeface="Arial"/>
              </a:rPr>
            </a:br>
            <a:br>
              <a:rPr lang="sl-SI" altLang="sl-SI" sz="1800" b="1" dirty="0">
                <a:solidFill>
                  <a:srgbClr val="00B050"/>
                </a:solidFill>
                <a:highlight>
                  <a:srgbClr val="FFFF00"/>
                </a:highlight>
                <a:latin typeface="Arial"/>
                <a:cs typeface="Arial"/>
              </a:rPr>
            </a:br>
            <a:r>
              <a:rPr lang="sl-SI" altLang="sl-SI" sz="1800" b="1" dirty="0">
                <a:solidFill>
                  <a:srgbClr val="00B050"/>
                </a:solidFill>
                <a:latin typeface="Arial"/>
                <a:cs typeface="Arial"/>
              </a:rPr>
              <a:t>     </a:t>
            </a:r>
            <a:r>
              <a:rPr lang="sl-SI" altLang="sl-SI" sz="1800" b="1" dirty="0">
                <a:solidFill>
                  <a:srgbClr val="00B050"/>
                </a:solidFill>
                <a:highlight>
                  <a:srgbClr val="FFFF00"/>
                </a:highlight>
                <a:latin typeface="Arial"/>
                <a:cs typeface="Arial"/>
              </a:rPr>
              <a:t>dan, ura in prostor - naknadno </a:t>
            </a:r>
            <a:endParaRPr lang="sl-SI" altLang="sl-SI" sz="1800" dirty="0">
              <a:solidFill>
                <a:srgbClr val="00B050"/>
              </a:solidFill>
              <a:highlight>
                <a:srgbClr val="FFFF00"/>
              </a:highlight>
              <a:cs typeface="Calibri"/>
            </a:endParaRPr>
          </a:p>
        </p:txBody>
      </p:sp>
      <p:sp>
        <p:nvSpPr>
          <p:cNvPr id="36867" name="Rectangle 3">
            <a:extLst>
              <a:ext uri="{FF2B5EF4-FFF2-40B4-BE49-F238E27FC236}">
                <a16:creationId xmlns:a16="http://schemas.microsoft.com/office/drawing/2014/main" id="{D479D8F3-9BBC-4A60-B13D-08910DC2A604}"/>
              </a:ext>
            </a:extLst>
          </p:cNvPr>
          <p:cNvSpPr>
            <a:spLocks noGrp="1"/>
          </p:cNvSpPr>
          <p:nvPr>
            <p:ph type="body" idx="4294967295"/>
          </p:nvPr>
        </p:nvSpPr>
        <p:spPr>
          <a:xfrm>
            <a:off x="282800" y="3154417"/>
            <a:ext cx="6318610" cy="3700463"/>
          </a:xfrm>
        </p:spPr>
        <p:txBody>
          <a:bodyPr/>
          <a:lstStyle/>
          <a:p>
            <a:pPr algn="just"/>
            <a:r>
              <a:rPr lang="sl-SI" sz="2400" b="1" dirty="0">
                <a:solidFill>
                  <a:schemeClr val="bg1"/>
                </a:solidFill>
                <a:latin typeface="Calibri"/>
                <a:cs typeface="Arial"/>
              </a:rPr>
              <a:t>Učenci spoznajo osnovna pravila, pojme in bonton šahovske igre. Srečajo se z osnovami taktike in strategije ter z osnovnimi šahovskimi mehanikami.</a:t>
            </a:r>
            <a:endParaRPr lang="sl-SI" altLang="sl-SI" sz="2400" b="1" dirty="0">
              <a:solidFill>
                <a:schemeClr val="bg1"/>
              </a:solidFill>
              <a:latin typeface="Calibri"/>
              <a:cs typeface="Calibri"/>
            </a:endParaRPr>
          </a:p>
          <a:p>
            <a:pPr algn="just"/>
            <a:r>
              <a:rPr lang="sl-SI" sz="2400" b="1" dirty="0">
                <a:solidFill>
                  <a:schemeClr val="bg1"/>
                </a:solidFill>
                <a:latin typeface="Calibri"/>
                <a:cs typeface="Arial"/>
              </a:rPr>
              <a:t>Skozi igro z vrstniki se učijo šahovskega načina razmišljanja, priložnost pa imajo nastopiti tudi na šolskih tekmovanjih.</a:t>
            </a:r>
            <a:endParaRPr lang="sl-SI" altLang="sl-SI" sz="2400" b="1" dirty="0">
              <a:solidFill>
                <a:schemeClr val="bg1"/>
              </a:solidFill>
              <a:latin typeface="Calibri"/>
              <a:cs typeface="Calibri"/>
            </a:endParaRPr>
          </a:p>
          <a:p>
            <a:pPr algn="just"/>
            <a:endParaRPr lang="sl-SI" dirty="0"/>
          </a:p>
          <a:p>
            <a:pPr algn="just">
              <a:lnSpc>
                <a:spcPct val="150000"/>
              </a:lnSpc>
            </a:pPr>
            <a:endParaRPr lang="sl-SI" altLang="sl-SI" sz="2400" b="1" dirty="0">
              <a:solidFill>
                <a:schemeClr val="bg1"/>
              </a:solidFill>
              <a:cs typeface="Calibri"/>
            </a:endParaRPr>
          </a:p>
        </p:txBody>
      </p:sp>
    </p:spTree>
    <p:extLst>
      <p:ext uri="{BB962C8B-B14F-4D97-AF65-F5344CB8AC3E}">
        <p14:creationId xmlns:p14="http://schemas.microsoft.com/office/powerpoint/2010/main" val="2567838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4AC65D-F102-4961-8901-E402E022755B}"/>
              </a:ext>
            </a:extLst>
          </p:cNvPr>
          <p:cNvSpPr>
            <a:spLocks noGrp="1"/>
          </p:cNvSpPr>
          <p:nvPr>
            <p:ph type="title" idx="4294967295"/>
          </p:nvPr>
        </p:nvSpPr>
        <p:spPr>
          <a:xfrm>
            <a:off x="457200" y="274638"/>
            <a:ext cx="6135688" cy="1143000"/>
          </a:xfrm>
        </p:spPr>
        <p:txBody>
          <a:bodyPr/>
          <a:lstStyle/>
          <a:p>
            <a:r>
              <a:rPr lang="sl-SI" altLang="sl-SI" sz="4200" b="1" dirty="0">
                <a:solidFill>
                  <a:srgbClr val="FFFF00"/>
                </a:solidFill>
              </a:rPr>
              <a:t>VABIMO VAS K VPISU KROŽKOV </a:t>
            </a:r>
          </a:p>
        </p:txBody>
      </p:sp>
      <p:sp>
        <p:nvSpPr>
          <p:cNvPr id="37891" name="Rectangle 3">
            <a:extLst>
              <a:ext uri="{FF2B5EF4-FFF2-40B4-BE49-F238E27FC236}">
                <a16:creationId xmlns:a16="http://schemas.microsoft.com/office/drawing/2014/main" id="{3AF435C7-2DA7-45E1-90BC-C8B5A57DE837}"/>
              </a:ext>
            </a:extLst>
          </p:cNvPr>
          <p:cNvSpPr>
            <a:spLocks noGrp="1"/>
          </p:cNvSpPr>
          <p:nvPr>
            <p:ph type="body" idx="4294967295"/>
          </p:nvPr>
        </p:nvSpPr>
        <p:spPr>
          <a:xfrm>
            <a:off x="76201" y="1739266"/>
            <a:ext cx="6663426" cy="4838307"/>
          </a:xfrm>
        </p:spPr>
        <p:txBody>
          <a:bodyPr/>
          <a:lstStyle/>
          <a:p>
            <a:pPr marL="0" indent="0" algn="ctr">
              <a:lnSpc>
                <a:spcPct val="90000"/>
              </a:lnSpc>
              <a:buNone/>
            </a:pPr>
            <a:endParaRPr lang="sl-SI" altLang="sl-SI" sz="1800" b="1" dirty="0">
              <a:solidFill>
                <a:schemeClr val="bg1"/>
              </a:solidFill>
              <a:cs typeface="Calibri"/>
            </a:endParaRPr>
          </a:p>
          <a:p>
            <a:pPr marL="0" indent="0" algn="ctr">
              <a:lnSpc>
                <a:spcPct val="90000"/>
              </a:lnSpc>
              <a:buNone/>
            </a:pPr>
            <a:r>
              <a:rPr lang="sl-SI" sz="2800" b="1" dirty="0">
                <a:solidFill>
                  <a:schemeClr val="bg1"/>
                </a:solidFill>
                <a:cs typeface="Calibri"/>
              </a:rPr>
              <a:t>23. MODELARSKI KROŽEK: 6. r</a:t>
            </a:r>
            <a:endParaRPr lang="en-US" sz="2800" dirty="0">
              <a:solidFill>
                <a:schemeClr val="bg1"/>
              </a:solidFill>
              <a:cs typeface="Calibri"/>
            </a:endParaRPr>
          </a:p>
          <a:p>
            <a:pPr marL="0" indent="0" algn="ctr">
              <a:lnSpc>
                <a:spcPct val="90000"/>
              </a:lnSpc>
              <a:buNone/>
            </a:pPr>
            <a:r>
              <a:rPr lang="sl-SI" sz="2800" b="1" dirty="0">
                <a:solidFill>
                  <a:schemeClr val="bg1"/>
                </a:solidFill>
                <a:cs typeface="Calibri"/>
              </a:rPr>
              <a:t>24. NOVINARKSI KROŽEK: 6.-9. r</a:t>
            </a:r>
            <a:endParaRPr lang="en-US" sz="2800" dirty="0">
              <a:solidFill>
                <a:schemeClr val="bg1"/>
              </a:solidFill>
              <a:cs typeface="Calibri"/>
            </a:endParaRPr>
          </a:p>
          <a:p>
            <a:pPr marL="0" indent="0" algn="ctr">
              <a:lnSpc>
                <a:spcPct val="90000"/>
              </a:lnSpc>
              <a:buNone/>
            </a:pPr>
            <a:r>
              <a:rPr lang="sl-SI" sz="2800" b="1" dirty="0">
                <a:solidFill>
                  <a:schemeClr val="bg1"/>
                </a:solidFill>
                <a:cs typeface="Calibri"/>
              </a:rPr>
              <a:t>25. DEBATNI KROŽEK: 6.-9. r</a:t>
            </a:r>
            <a:endParaRPr lang="en-US" sz="2800" dirty="0">
              <a:solidFill>
                <a:schemeClr val="bg1"/>
              </a:solidFill>
              <a:cs typeface="Calibri"/>
            </a:endParaRPr>
          </a:p>
          <a:p>
            <a:pPr marL="0" indent="0" algn="ctr">
              <a:lnSpc>
                <a:spcPct val="90000"/>
              </a:lnSpc>
              <a:buNone/>
            </a:pPr>
            <a:r>
              <a:rPr lang="sl-SI" sz="2800" b="1" dirty="0">
                <a:solidFill>
                  <a:schemeClr val="bg1"/>
                </a:solidFill>
                <a:cs typeface="Calibri"/>
              </a:rPr>
              <a:t>26. KUHNA PA TO: 9. r</a:t>
            </a:r>
            <a:endParaRPr lang="sl-SI" dirty="0">
              <a:solidFill>
                <a:schemeClr val="bg1"/>
              </a:solidFill>
            </a:endParaRPr>
          </a:p>
          <a:p>
            <a:pPr marL="0" indent="0" algn="ctr">
              <a:lnSpc>
                <a:spcPct val="90000"/>
              </a:lnSpc>
              <a:buNone/>
            </a:pPr>
            <a:r>
              <a:rPr lang="sl-SI" altLang="sl-SI" sz="2800" b="1" dirty="0">
                <a:solidFill>
                  <a:schemeClr val="bg1"/>
                </a:solidFill>
                <a:cs typeface="Calibri"/>
              </a:rPr>
              <a:t>27. ZGODOVINSKI KROŽEK: 8.-9. r</a:t>
            </a:r>
            <a:endParaRPr lang="sl-SI" dirty="0">
              <a:solidFill>
                <a:schemeClr val="bg1"/>
              </a:solidFill>
            </a:endParaRPr>
          </a:p>
          <a:p>
            <a:pPr marL="0" indent="0" algn="ctr">
              <a:lnSpc>
                <a:spcPct val="90000"/>
              </a:lnSpc>
              <a:buNone/>
            </a:pPr>
            <a:r>
              <a:rPr lang="sl-SI" altLang="sl-SI" sz="2800" b="1" dirty="0">
                <a:solidFill>
                  <a:schemeClr val="bg1"/>
                </a:solidFill>
                <a:cs typeface="Calibri"/>
              </a:rPr>
              <a:t>28. GEOGRAFSKI KROŽEK: 8.-9. r</a:t>
            </a:r>
          </a:p>
          <a:p>
            <a:pPr marL="0" indent="0" algn="ctr">
              <a:lnSpc>
                <a:spcPct val="90000"/>
              </a:lnSpc>
              <a:buNone/>
            </a:pPr>
            <a:endParaRPr lang="sl-SI" altLang="sl-SI" sz="2800" b="1" dirty="0">
              <a:solidFill>
                <a:schemeClr val="bg1"/>
              </a:solidFill>
              <a:cs typeface="Calibri"/>
            </a:endParaRPr>
          </a:p>
          <a:p>
            <a:pPr marL="0" indent="0" algn="ctr">
              <a:lnSpc>
                <a:spcPct val="90000"/>
              </a:lnSpc>
              <a:buNone/>
            </a:pPr>
            <a:endParaRPr lang="sl-SI" altLang="sl-SI" sz="28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a:p>
            <a:pPr marL="0" indent="0" algn="ctr">
              <a:lnSpc>
                <a:spcPct val="90000"/>
              </a:lnSpc>
              <a:buNone/>
            </a:pPr>
            <a:endParaRPr lang="sl-SI" altLang="sl-SI" sz="2200" b="1" dirty="0">
              <a:solidFill>
                <a:schemeClr val="bg1"/>
              </a:solidFill>
              <a:cs typeface="Calibri"/>
            </a:endParaRPr>
          </a:p>
        </p:txBody>
      </p:sp>
    </p:spTree>
    <p:extLst>
      <p:ext uri="{BB962C8B-B14F-4D97-AF65-F5344CB8AC3E}">
        <p14:creationId xmlns:p14="http://schemas.microsoft.com/office/powerpoint/2010/main" val="2849057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24104B0E-0420-48F4-9E81-BA155A1A47B1}"/>
              </a:ext>
            </a:extLst>
          </p:cNvPr>
          <p:cNvSpPr>
            <a:spLocks noGrp="1"/>
          </p:cNvSpPr>
          <p:nvPr>
            <p:ph type="body" idx="4294967295"/>
          </p:nvPr>
        </p:nvSpPr>
        <p:spPr>
          <a:xfrm>
            <a:off x="680432" y="3713212"/>
            <a:ext cx="7645400" cy="1951038"/>
          </a:xfrm>
        </p:spPr>
        <p:txBody>
          <a:bodyPr/>
          <a:lstStyle/>
          <a:p>
            <a:pPr>
              <a:buFont typeface="Arial" panose="020B0604020202020204" pitchFamily="34" charset="0"/>
              <a:buNone/>
            </a:pPr>
            <a:endParaRPr lang="sl-SI" altLang="sl-SI" sz="4400" b="1" dirty="0">
              <a:solidFill>
                <a:schemeClr val="bg1"/>
              </a:solidFill>
            </a:endParaRPr>
          </a:p>
          <a:p>
            <a:pPr>
              <a:buFont typeface="Arial" panose="020B0604020202020204" pitchFamily="34" charset="0"/>
              <a:buNone/>
            </a:pPr>
            <a:r>
              <a:rPr lang="sl-SI" altLang="sl-SI" sz="4400" b="1" dirty="0">
                <a:solidFill>
                  <a:schemeClr val="bg1"/>
                </a:solidFill>
              </a:rPr>
              <a:t>INTERESNE DEJAVNOSTI</a:t>
            </a:r>
          </a:p>
          <a:p>
            <a:pPr>
              <a:buFont typeface="Arial" panose="020B0604020202020204" pitchFamily="34" charset="0"/>
              <a:buNone/>
            </a:pPr>
            <a:r>
              <a:rPr lang="sl-SI" altLang="sl-SI" sz="4400" b="1" dirty="0">
                <a:solidFill>
                  <a:schemeClr val="bg1"/>
                </a:solidFill>
              </a:rPr>
              <a:t>ZA UČENCE 1.–5. RAZREDA</a:t>
            </a:r>
            <a:endParaRPr lang="sl-SI" altLang="sl-SI" sz="4400" b="1" dirty="0">
              <a:solidFill>
                <a:schemeClr val="bg1"/>
              </a:solidFill>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DD0899A-DDEF-4042-B30D-9811E1BDCB96}"/>
              </a:ext>
            </a:extLst>
          </p:cNvPr>
          <p:cNvSpPr>
            <a:spLocks noGrp="1"/>
          </p:cNvSpPr>
          <p:nvPr>
            <p:ph type="title" idx="4294967295"/>
          </p:nvPr>
        </p:nvSpPr>
        <p:spPr>
          <a:xfrm>
            <a:off x="580649" y="658437"/>
            <a:ext cx="6318250" cy="1274058"/>
          </a:xfrm>
        </p:spPr>
        <p:txBody>
          <a:bodyPr/>
          <a:lstStyle/>
          <a:p>
            <a:pPr>
              <a:spcAft>
                <a:spcPts val="1200"/>
              </a:spcAft>
            </a:pPr>
            <a:br>
              <a:rPr lang="sl-SI" altLang="sl-SI" sz="3000" b="1" dirty="0">
                <a:latin typeface="Arial" panose="020B0604020202020204" pitchFamily="34" charset="0"/>
              </a:rPr>
            </a:br>
            <a:br>
              <a:rPr lang="sl-SI" altLang="sl-SI" sz="3000" b="1" dirty="0">
                <a:latin typeface="Arial" panose="020B0604020202020204" pitchFamily="34" charset="0"/>
              </a:rPr>
            </a:br>
            <a:br>
              <a:rPr lang="sl-SI" altLang="sl-SI" sz="3000" b="1" dirty="0">
                <a:latin typeface="Arial" panose="020B0604020202020204" pitchFamily="34" charset="0"/>
              </a:rPr>
            </a:br>
            <a:r>
              <a:rPr lang="sl-SI" altLang="sl-SI" sz="3000" b="1" dirty="0">
                <a:solidFill>
                  <a:srgbClr val="FFFF00"/>
                </a:solidFill>
                <a:latin typeface="Arial"/>
                <a:cs typeface="Arial"/>
              </a:rPr>
              <a:t>ANGLEŠKE PRALJICE IN ZGODBE – ENGLISH STORIES</a:t>
            </a:r>
            <a:br>
              <a:rPr lang="sl-SI" altLang="sl-SI" sz="3000" b="1" dirty="0">
                <a:latin typeface="Arial" panose="020B0604020202020204" pitchFamily="34" charset="0"/>
              </a:rPr>
            </a:br>
            <a:r>
              <a:rPr lang="sl-SI" altLang="sl-SI" sz="2800" b="1" dirty="0">
                <a:solidFill>
                  <a:srgbClr val="FFFF00"/>
                </a:solidFill>
                <a:latin typeface="Arial"/>
                <a:cs typeface="Arial"/>
              </a:rPr>
              <a:t>za učence 1. r</a:t>
            </a:r>
            <a:br>
              <a:rPr lang="sl-SI" altLang="sl-SI" sz="2800" b="1" dirty="0">
                <a:latin typeface="Arial" panose="020B0604020202020204" pitchFamily="34" charset="0"/>
                <a:cs typeface="Arial"/>
              </a:rPr>
            </a:br>
            <a:br>
              <a:rPr lang="sl-SI" altLang="sl-SI" sz="2800" b="1" dirty="0">
                <a:latin typeface="Arial"/>
              </a:rPr>
            </a:br>
            <a:r>
              <a:rPr lang="sl-SI" altLang="sl-SI" sz="1800" b="1" dirty="0">
                <a:solidFill>
                  <a:srgbClr val="FF0000"/>
                </a:solidFill>
                <a:highlight>
                  <a:srgbClr val="FFFF00"/>
                </a:highlight>
                <a:latin typeface="Arial"/>
                <a:cs typeface="Arial"/>
              </a:rPr>
              <a:t>SREDA, 7.30-8.15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V UČILNICI 4. A</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 </a:t>
            </a:r>
            <a:br>
              <a:rPr lang="sl-SI" altLang="sl-SI" sz="1800" b="1" dirty="0">
                <a:solidFill>
                  <a:srgbClr val="FF0000"/>
                </a:solidFill>
                <a:highlight>
                  <a:srgbClr val="FFFF00"/>
                </a:highlight>
                <a:latin typeface="Arial"/>
                <a:cs typeface="Arial"/>
              </a:rPr>
            </a:br>
            <a:r>
              <a:rPr lang="sl-SI" altLang="sl-SI" sz="1800" b="1" dirty="0">
                <a:solidFill>
                  <a:srgbClr val="FF0000"/>
                </a:solidFill>
                <a:highlight>
                  <a:srgbClr val="FFFF00"/>
                </a:highlight>
                <a:latin typeface="Arial"/>
                <a:cs typeface="Arial"/>
              </a:rPr>
              <a:t>mentorica : Branka Kralj </a:t>
            </a:r>
            <a:r>
              <a:rPr lang="sl-SI" altLang="sl-SI" sz="1800" b="1" dirty="0" err="1">
                <a:solidFill>
                  <a:srgbClr val="FF0000"/>
                </a:solidFill>
                <a:highlight>
                  <a:srgbClr val="FFFF00"/>
                </a:highlight>
                <a:latin typeface="Arial"/>
                <a:cs typeface="Arial"/>
              </a:rPr>
              <a:t>Čižmešija</a:t>
            </a:r>
            <a:br>
              <a:rPr lang="sl-SI" altLang="sl-SI" sz="1800" b="1" dirty="0">
                <a:latin typeface="Arial" panose="020B0604020202020204" pitchFamily="34" charset="0"/>
              </a:rPr>
            </a:br>
            <a:endParaRPr lang="sl-SI" altLang="sl-SI" sz="1800" b="1" dirty="0">
              <a:solidFill>
                <a:srgbClr val="CC0099"/>
              </a:solidFill>
              <a:highlight>
                <a:srgbClr val="FFFF00"/>
              </a:highlight>
              <a:latin typeface="Arial" panose="020B0604020202020204" pitchFamily="34" charset="0"/>
              <a:cs typeface="Arial"/>
            </a:endParaRPr>
          </a:p>
        </p:txBody>
      </p:sp>
      <p:sp>
        <p:nvSpPr>
          <p:cNvPr id="32771" name="Rectangle 3">
            <a:extLst>
              <a:ext uri="{FF2B5EF4-FFF2-40B4-BE49-F238E27FC236}">
                <a16:creationId xmlns:a16="http://schemas.microsoft.com/office/drawing/2014/main" id="{BB9F677A-8223-4498-A72E-B42A96F2B30C}"/>
              </a:ext>
            </a:extLst>
          </p:cNvPr>
          <p:cNvSpPr>
            <a:spLocks noGrp="1"/>
          </p:cNvSpPr>
          <p:nvPr>
            <p:ph type="body" idx="4294967295"/>
          </p:nvPr>
        </p:nvSpPr>
        <p:spPr>
          <a:xfrm>
            <a:off x="312926" y="3818869"/>
            <a:ext cx="5133222" cy="2981227"/>
          </a:xfrm>
        </p:spPr>
        <p:txBody>
          <a:bodyPr/>
          <a:lstStyle/>
          <a:p>
            <a:r>
              <a:rPr lang="sl-SI" altLang="sl-SI" sz="2200" b="1" dirty="0">
                <a:solidFill>
                  <a:schemeClr val="bg1"/>
                </a:solidFill>
              </a:rPr>
              <a:t>OB BRANJU ZGODB V ANGLEŠKEM JEZIKU BOMO SPOZNAVALI NOVE BESEDE, DOGAJANJE V ZGODBICAH PA BOMO SPREMLJALI TUDI S POMOČJO ILUSTRACIJE.</a:t>
            </a:r>
          </a:p>
          <a:p>
            <a:r>
              <a:rPr lang="sl-SI" altLang="sl-SI" sz="2200" b="1" dirty="0">
                <a:solidFill>
                  <a:schemeClr val="bg1"/>
                </a:solidFill>
              </a:rPr>
              <a:t>ZGODBO BOMO NATO TUDI NARISALI, NAREDILI STRIP ALI SESTAVLJANKO.</a:t>
            </a:r>
            <a:endParaRPr lang="sl-SI" altLang="sl-SI" sz="2200" b="1" dirty="0"/>
          </a:p>
          <a:p>
            <a:pPr>
              <a:buFont typeface="Arial" panose="020B0604020202020204" pitchFamily="34" charset="0"/>
              <a:buNone/>
            </a:pPr>
            <a:r>
              <a:rPr lang="sl-SI" altLang="sl-SI" dirty="0"/>
              <a:t> </a:t>
            </a:r>
            <a:endParaRPr lang="sl-SI" altLang="sl-SI" sz="2400" b="1" dirty="0">
              <a:solidFill>
                <a:srgbClr val="FF0000"/>
              </a:solidFill>
            </a:endParaRPr>
          </a:p>
          <a:p>
            <a:pPr>
              <a:buFont typeface="Arial" panose="020B0604020202020204" pitchFamily="34" charset="0"/>
              <a:buNone/>
            </a:pPr>
            <a:r>
              <a:rPr lang="sl-SI" altLang="sl-SI" sz="2400" b="1" dirty="0">
                <a:solidFill>
                  <a:schemeClr val="bg1"/>
                </a:solidFill>
              </a:rPr>
              <a:t>	</a:t>
            </a:r>
            <a:endParaRPr lang="sl-SI" altLang="sl-SI" sz="2400" b="1" dirty="0"/>
          </a:p>
          <a:p>
            <a:endParaRPr lang="sl-SI" altLang="sl-SI" sz="2400" b="1" dirty="0">
              <a:solidFill>
                <a:schemeClr val="bg1"/>
              </a:solidFill>
            </a:endParaRPr>
          </a:p>
        </p:txBody>
      </p:sp>
      <p:pic>
        <p:nvPicPr>
          <p:cNvPr id="3" name="Slika 2" descr="Slika, ki vsebuje besede notranji, sedeče, oseba, malo&#10;&#10;Opis je samodejno ustvarjen">
            <a:extLst>
              <a:ext uri="{FF2B5EF4-FFF2-40B4-BE49-F238E27FC236}">
                <a16:creationId xmlns:a16="http://schemas.microsoft.com/office/drawing/2014/main" id="{166AFD28-98AC-FE4A-5F34-AAA449797AC9}"/>
              </a:ext>
            </a:extLst>
          </p:cNvPr>
          <p:cNvPicPr/>
          <p:nvPr/>
        </p:nvPicPr>
        <p:blipFill>
          <a:blip r:embed="rId2"/>
          <a:srcRect/>
          <a:stretch>
            <a:fillRect/>
          </a:stretch>
        </p:blipFill>
        <p:spPr>
          <a:xfrm>
            <a:off x="5486253" y="5467546"/>
            <a:ext cx="1740420" cy="1093509"/>
          </a:xfrm>
          <a:prstGeom prst="rect">
            <a:avLst/>
          </a:prstGeom>
          <a:ln>
            <a:noFill/>
          </a:ln>
          <a:effectLst>
            <a:softEdge rad="112500"/>
          </a:effectLst>
        </p:spPr>
      </p:pic>
    </p:spTree>
    <p:extLst>
      <p:ext uri="{BB962C8B-B14F-4D97-AF65-F5344CB8AC3E}">
        <p14:creationId xmlns:p14="http://schemas.microsoft.com/office/powerpoint/2010/main" val="125820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478005" y="798179"/>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200" b="1" dirty="0">
                <a:solidFill>
                  <a:srgbClr val="FFFF00"/>
                </a:solidFill>
                <a:latin typeface="Arial"/>
                <a:cs typeface="Arial"/>
              </a:rPr>
              <a:t>CICI PEVSKI ZBOR</a:t>
            </a:r>
            <a:r>
              <a:rPr lang="sl-SI" altLang="sl-SI" sz="2800" b="1" dirty="0">
                <a:solidFill>
                  <a:srgbClr val="FFFF00"/>
                </a:solidFill>
                <a:latin typeface="Arial"/>
                <a:cs typeface="Arial"/>
              </a:rPr>
              <a:t> </a:t>
            </a:r>
            <a:br>
              <a:rPr lang="sl-SI" altLang="sl-SI" sz="2800" b="1" dirty="0">
                <a:latin typeface="Arial" panose="020B0604020202020204" pitchFamily="34" charset="0"/>
              </a:rPr>
            </a:br>
            <a:r>
              <a:rPr lang="sl-SI" altLang="sl-SI" sz="2400" b="1" dirty="0">
                <a:solidFill>
                  <a:srgbClr val="FFFF00"/>
                </a:solidFill>
                <a:latin typeface="Arial"/>
                <a:cs typeface="Arial"/>
              </a:rPr>
              <a:t>za učence 1. r</a:t>
            </a:r>
            <a:br>
              <a:rPr lang="sl-SI" altLang="sl-SI" sz="2400" b="1" dirty="0">
                <a:solidFill>
                  <a:srgbClr val="FFFF00"/>
                </a:solidFill>
                <a:latin typeface="Arial" panose="020B0604020202020204" pitchFamily="34" charset="0"/>
                <a:cs typeface="Arial"/>
              </a:rPr>
            </a:br>
            <a:br>
              <a:rPr lang="sl-SI" altLang="sl-SI" sz="2800" b="1" dirty="0">
                <a:latin typeface="Arial"/>
              </a:rPr>
            </a:br>
            <a:r>
              <a:rPr lang="sl-SI" altLang="sl-SI" sz="1800" b="1" dirty="0">
                <a:solidFill>
                  <a:srgbClr val="FF0000"/>
                </a:solidFill>
                <a:highlight>
                  <a:srgbClr val="FFFF00"/>
                </a:highlight>
                <a:latin typeface="Arial"/>
                <a:cs typeface="Arial"/>
              </a:rPr>
              <a:t>MENTORICI: ŠPELI ŠIVIC IN LARA KRAFOGEL</a:t>
            </a:r>
            <a:br>
              <a:rPr lang="sl-SI" altLang="sl-SI" sz="1800" b="1" dirty="0">
                <a:solidFill>
                  <a:srgbClr val="FF0000"/>
                </a:solidFill>
                <a:highlight>
                  <a:srgbClr val="FFFF00"/>
                </a:highlight>
                <a:latin typeface="Arial"/>
                <a:cs typeface="Arial"/>
              </a:rPr>
            </a:br>
            <a:br>
              <a:rPr lang="sl-SI" altLang="sl-SI" sz="1800" b="1" dirty="0">
                <a:solidFill>
                  <a:srgbClr val="FF0000"/>
                </a:solidFill>
                <a:highlight>
                  <a:srgbClr val="FFFF00"/>
                </a:highlight>
                <a:latin typeface="Arial"/>
                <a:cs typeface="Arial"/>
              </a:rPr>
            </a:br>
            <a:r>
              <a:rPr lang="sl-SI" altLang="sl-SI" sz="2000" b="1" dirty="0">
                <a:solidFill>
                  <a:srgbClr val="FFFF00"/>
                </a:solidFill>
                <a:latin typeface="Arial"/>
                <a:cs typeface="Arial"/>
              </a:rPr>
              <a:t> </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259320" y="2303713"/>
            <a:ext cx="8507691" cy="4303713"/>
          </a:xfrm>
        </p:spPr>
        <p:txBody>
          <a:bodyPr/>
          <a:lstStyle/>
          <a:p>
            <a:pPr>
              <a:buFont typeface="Arial" panose="020B0604020202020204" pitchFamily="34" charset="0"/>
              <a:buNone/>
            </a:pPr>
            <a:r>
              <a:rPr lang="sl-SI" altLang="sl-SI" sz="2400" b="1" dirty="0">
                <a:solidFill>
                  <a:schemeClr val="bg1"/>
                </a:solidFill>
              </a:rPr>
              <a:t>	PRI ZBORČKU BOMO AKTIVNO PREPEVALI IN </a:t>
            </a:r>
          </a:p>
          <a:p>
            <a:pPr>
              <a:buFont typeface="Arial" panose="020B0604020202020204" pitchFamily="34" charset="0"/>
              <a:buNone/>
            </a:pPr>
            <a:r>
              <a:rPr lang="sl-SI" altLang="sl-SI" sz="2400" b="1" dirty="0">
                <a:solidFill>
                  <a:schemeClr val="bg1"/>
                </a:solidFill>
              </a:rPr>
              <a:t>     RAZVIJALI TER SPOZNAVALI SVOJ GLAS.</a:t>
            </a:r>
          </a:p>
          <a:p>
            <a:pPr>
              <a:buFont typeface="Arial" panose="020B0604020202020204" pitchFamily="34" charset="0"/>
              <a:buNone/>
            </a:pPr>
            <a:r>
              <a:rPr lang="sl-SI" altLang="sl-SI" sz="2400" b="1" dirty="0">
                <a:solidFill>
                  <a:schemeClr val="bg1"/>
                </a:solidFill>
              </a:rPr>
              <a:t>     </a:t>
            </a:r>
          </a:p>
          <a:p>
            <a:pPr>
              <a:buFont typeface="Arial" panose="020B0604020202020204" pitchFamily="34" charset="0"/>
              <a:buNone/>
            </a:pPr>
            <a:r>
              <a:rPr lang="sl-SI" altLang="sl-SI" sz="2400" b="1" dirty="0">
                <a:solidFill>
                  <a:schemeClr val="bg1"/>
                </a:solidFill>
              </a:rPr>
              <a:t>     Z NAŠIMI PEVSKIMI TOČKAMI BOMO OBOGATILI </a:t>
            </a:r>
          </a:p>
          <a:p>
            <a:pPr>
              <a:buFont typeface="Arial" panose="020B0604020202020204" pitchFamily="34" charset="0"/>
              <a:buNone/>
            </a:pPr>
            <a:r>
              <a:rPr lang="sl-SI" altLang="sl-SI" sz="2400" b="1" dirty="0">
                <a:solidFill>
                  <a:schemeClr val="bg1"/>
                </a:solidFill>
              </a:rPr>
              <a:t>     KULTURNE PRIREDITVE TAKO NA ŠOLI KOT TUDI V</a:t>
            </a:r>
          </a:p>
          <a:p>
            <a:pPr>
              <a:buFont typeface="Arial" panose="020B0604020202020204" pitchFamily="34" charset="0"/>
              <a:buNone/>
            </a:pPr>
            <a:r>
              <a:rPr lang="sl-SI" altLang="sl-SI" sz="2400" b="1" dirty="0">
                <a:solidFill>
                  <a:schemeClr val="bg1"/>
                </a:solidFill>
              </a:rPr>
              <a:t>     KRAJU. </a:t>
            </a:r>
          </a:p>
          <a:p>
            <a:pPr>
              <a:buFont typeface="Arial" panose="020B0604020202020204" pitchFamily="34" charset="0"/>
              <a:buNone/>
            </a:pPr>
            <a:r>
              <a:rPr lang="sl-SI" altLang="sl-SI" sz="2400" b="1" dirty="0">
                <a:solidFill>
                  <a:schemeClr val="bg1"/>
                </a:solidFill>
              </a:rPr>
              <a:t>     PRIDI IN SE NAM PRIDRUŽI! </a:t>
            </a:r>
          </a:p>
          <a:p>
            <a:pPr>
              <a:buNone/>
            </a:pPr>
            <a:r>
              <a:rPr lang="sl-SI" altLang="sl-SI" sz="2400" b="1" dirty="0">
                <a:solidFill>
                  <a:schemeClr val="bg1"/>
                </a:solidFill>
              </a:rPr>
              <a:t>     </a:t>
            </a:r>
            <a:r>
              <a:rPr lang="sl-SI" altLang="sl-SI" sz="2400" b="1" dirty="0">
                <a:solidFill>
                  <a:srgbClr val="FF0000"/>
                </a:solidFill>
                <a:highlight>
                  <a:srgbClr val="FFFF00"/>
                </a:highlight>
              </a:rPr>
              <a:t>OB TORKIH, 12.50-13.35</a:t>
            </a:r>
            <a:endParaRPr lang="sl-SI" altLang="sl-SI" sz="2400" b="1" dirty="0">
              <a:solidFill>
                <a:srgbClr val="FF0000"/>
              </a:solidFill>
              <a:highlight>
                <a:srgbClr val="FFFF00"/>
              </a:highlight>
              <a:cs typeface="Calibri"/>
            </a:endParaRPr>
          </a:p>
          <a:p>
            <a:pPr>
              <a:buNone/>
            </a:pPr>
            <a:r>
              <a:rPr lang="sl-SI" altLang="sl-SI" sz="2400" b="1" dirty="0">
                <a:solidFill>
                  <a:srgbClr val="FF0000"/>
                </a:solidFill>
              </a:rPr>
              <a:t>     </a:t>
            </a:r>
            <a:r>
              <a:rPr lang="sl-SI" altLang="sl-SI" sz="2400" b="1" dirty="0">
                <a:solidFill>
                  <a:srgbClr val="FF0000"/>
                </a:solidFill>
                <a:highlight>
                  <a:srgbClr val="FFFF00"/>
                </a:highlight>
              </a:rPr>
              <a:t>DOBIVALI SE BOMO V 5. B RAZREDU.</a:t>
            </a:r>
            <a:endParaRPr lang="sl-SI" altLang="sl-SI" sz="2400" b="1" dirty="0">
              <a:solidFill>
                <a:srgbClr val="FF0000"/>
              </a:solidFill>
              <a:highlight>
                <a:srgbClr val="FFFF00"/>
              </a:highlight>
              <a:cs typeface="Calibri"/>
            </a:endParaRPr>
          </a:p>
        </p:txBody>
      </p:sp>
    </p:spTree>
    <p:extLst>
      <p:ext uri="{BB962C8B-B14F-4D97-AF65-F5344CB8AC3E}">
        <p14:creationId xmlns:p14="http://schemas.microsoft.com/office/powerpoint/2010/main" val="390122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2DCD734-4830-4E80-9668-774AA0D0B835}"/>
              </a:ext>
            </a:extLst>
          </p:cNvPr>
          <p:cNvSpPr>
            <a:spLocks noGrp="1"/>
          </p:cNvSpPr>
          <p:nvPr>
            <p:ph type="title" idx="4294967295"/>
          </p:nvPr>
        </p:nvSpPr>
        <p:spPr>
          <a:xfrm>
            <a:off x="-598321" y="577600"/>
            <a:ext cx="8250238" cy="1133475"/>
          </a:xfrm>
        </p:spPr>
        <p:txBody>
          <a:bodyPr/>
          <a:lstStyle/>
          <a:p>
            <a:r>
              <a:rPr lang="sl-SI" altLang="sl-SI" sz="3000" b="1" dirty="0">
                <a:solidFill>
                  <a:srgbClr val="FFFF00"/>
                </a:solidFill>
                <a:latin typeface="Arial"/>
                <a:cs typeface="Arial"/>
              </a:rPr>
              <a:t>	</a:t>
            </a:r>
            <a:br>
              <a:rPr lang="sl-SI" altLang="sl-SI" sz="3000" b="1" dirty="0">
                <a:latin typeface="Arial" panose="020B0604020202020204" pitchFamily="34" charset="0"/>
              </a:rPr>
            </a:br>
            <a:r>
              <a:rPr lang="sl-SI" altLang="sl-SI" sz="3000" b="1" dirty="0">
                <a:solidFill>
                  <a:srgbClr val="FFFF00"/>
                </a:solidFill>
                <a:latin typeface="Arial"/>
                <a:cs typeface="Arial"/>
              </a:rPr>
              <a:t>"SLAVČEK MUZIKALČEK"</a:t>
            </a:r>
            <a:br>
              <a:rPr lang="sl-SI" altLang="sl-SI" sz="3000" b="1" dirty="0">
                <a:solidFill>
                  <a:srgbClr val="FFFF00"/>
                </a:solidFill>
                <a:latin typeface="Arial"/>
                <a:cs typeface="Arial"/>
              </a:rPr>
            </a:br>
            <a:r>
              <a:rPr lang="sl-SI" altLang="sl-SI" sz="2400" b="1" dirty="0">
                <a:solidFill>
                  <a:srgbClr val="FFFF00"/>
                </a:solidFill>
                <a:latin typeface="Arial"/>
                <a:cs typeface="Arial"/>
              </a:rPr>
              <a:t>glasbeno-ustvarjalni krožek</a:t>
            </a:r>
            <a:br>
              <a:rPr lang="sl-SI" altLang="sl-SI" sz="2800" b="1" dirty="0">
                <a:latin typeface="Arial"/>
              </a:rPr>
            </a:br>
            <a:r>
              <a:rPr lang="sl-SI" altLang="sl-SI" sz="2400" b="1" dirty="0">
                <a:solidFill>
                  <a:srgbClr val="FFFF00"/>
                </a:solidFill>
                <a:latin typeface="Arial"/>
                <a:cs typeface="Arial"/>
              </a:rPr>
              <a:t>za učence 1.–3. r</a:t>
            </a:r>
            <a:br>
              <a:rPr lang="sl-SI" altLang="sl-SI" sz="2400" b="1" dirty="0">
                <a:latin typeface="Arial" panose="020B0604020202020204" pitchFamily="34" charset="0"/>
                <a:cs typeface="Arial"/>
              </a:rPr>
            </a:br>
            <a:br>
              <a:rPr lang="sl-SI" altLang="sl-SI" sz="2800" b="1" dirty="0">
                <a:latin typeface="Arial"/>
              </a:rPr>
            </a:br>
            <a:r>
              <a:rPr lang="sl-SI" altLang="sl-SI" sz="1800" b="1" dirty="0">
                <a:solidFill>
                  <a:srgbClr val="FF0000"/>
                </a:solidFill>
                <a:highlight>
                  <a:srgbClr val="FFFF00"/>
                </a:highlight>
                <a:latin typeface="Arial"/>
                <a:cs typeface="Arial"/>
              </a:rPr>
              <a:t>MENTORICA: BARBARA KARBA</a:t>
            </a:r>
            <a:br>
              <a:rPr lang="sl-SI" altLang="sl-SI" sz="2000" b="1" dirty="0">
                <a:latin typeface="Arial" panose="020B0604020202020204" pitchFamily="34" charset="0"/>
              </a:rPr>
            </a:br>
            <a:endParaRPr lang="sl-SI" altLang="sl-SI" sz="2000" b="1" dirty="0">
              <a:solidFill>
                <a:srgbClr val="FFFF00"/>
              </a:solidFill>
              <a:latin typeface="Arial" panose="020B0604020202020204" pitchFamily="34" charset="0"/>
            </a:endParaRPr>
          </a:p>
        </p:txBody>
      </p:sp>
      <p:sp>
        <p:nvSpPr>
          <p:cNvPr id="29699" name="Rectangle 3">
            <a:extLst>
              <a:ext uri="{FF2B5EF4-FFF2-40B4-BE49-F238E27FC236}">
                <a16:creationId xmlns:a16="http://schemas.microsoft.com/office/drawing/2014/main" id="{70BC82B9-1CFB-453B-9E20-1B92D5A984D1}"/>
              </a:ext>
            </a:extLst>
          </p:cNvPr>
          <p:cNvSpPr>
            <a:spLocks noGrp="1"/>
          </p:cNvSpPr>
          <p:nvPr>
            <p:ph type="body" idx="4294967295"/>
          </p:nvPr>
        </p:nvSpPr>
        <p:spPr>
          <a:xfrm>
            <a:off x="237943" y="2919185"/>
            <a:ext cx="8507691" cy="4303713"/>
          </a:xfrm>
        </p:spPr>
        <p:txBody>
          <a:bodyPr/>
          <a:lstStyle/>
          <a:p>
            <a:pPr>
              <a:buNone/>
            </a:pPr>
            <a:r>
              <a:rPr lang="sl-SI" altLang="sl-SI" sz="2800" b="1" dirty="0">
                <a:solidFill>
                  <a:schemeClr val="bg1"/>
                </a:solidFill>
                <a:cs typeface="Calibri"/>
              </a:rPr>
              <a:t>    Ali bi se rad/-a preizkusil/-a v igranju na</a:t>
            </a:r>
          </a:p>
          <a:p>
            <a:pPr>
              <a:buNone/>
            </a:pPr>
            <a:r>
              <a:rPr lang="sl-SI" altLang="sl-SI" sz="2800" b="1" dirty="0">
                <a:solidFill>
                  <a:schemeClr val="bg1"/>
                </a:solidFill>
                <a:cs typeface="Calibri"/>
              </a:rPr>
              <a:t>    Orffova glasbila?</a:t>
            </a:r>
            <a:endParaRPr lang="sl-SI" altLang="sl-SI" sz="2800" b="1" dirty="0">
              <a:solidFill>
                <a:schemeClr val="bg1"/>
              </a:solidFill>
            </a:endParaRPr>
          </a:p>
          <a:p>
            <a:pPr>
              <a:buNone/>
            </a:pPr>
            <a:endParaRPr lang="sl-SI" altLang="sl-SI" sz="2800" b="1" dirty="0">
              <a:solidFill>
                <a:schemeClr val="bg1"/>
              </a:solidFill>
              <a:cs typeface="Calibri"/>
            </a:endParaRPr>
          </a:p>
          <a:p>
            <a:pPr>
              <a:buNone/>
            </a:pPr>
            <a:r>
              <a:rPr lang="sl-SI" altLang="sl-SI" sz="2800" b="1" dirty="0">
                <a:solidFill>
                  <a:schemeClr val="bg1"/>
                </a:solidFill>
              </a:rPr>
              <a:t>	</a:t>
            </a:r>
            <a:r>
              <a:rPr lang="sl-SI" altLang="sl-SI" sz="2600" b="1" dirty="0">
                <a:solidFill>
                  <a:srgbClr val="FF0000"/>
                </a:solidFill>
                <a:highlight>
                  <a:srgbClr val="FFFF00"/>
                </a:highlight>
              </a:rPr>
              <a:t>Pridružiš se nam lahko ob ponedeljkih, </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13.45-14.30</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rPr>
              <a:t>     </a:t>
            </a:r>
            <a:r>
              <a:rPr lang="sl-SI" altLang="sl-SI" sz="2600" b="1" dirty="0">
                <a:solidFill>
                  <a:srgbClr val="FF0000"/>
                </a:solidFill>
                <a:highlight>
                  <a:srgbClr val="FFFF00"/>
                </a:highlight>
              </a:rPr>
              <a:t>Dobivali se bomo v učilnici glasbene in likovne</a:t>
            </a:r>
            <a:endParaRPr lang="sl-SI" altLang="sl-SI" sz="2600" b="1" dirty="0">
              <a:solidFill>
                <a:srgbClr val="FF0000"/>
              </a:solidFill>
              <a:highlight>
                <a:srgbClr val="FFFF00"/>
              </a:highlight>
              <a:cs typeface="Calibri"/>
            </a:endParaRPr>
          </a:p>
          <a:p>
            <a:pPr>
              <a:buNone/>
            </a:pPr>
            <a:r>
              <a:rPr lang="sl-SI" altLang="sl-SI" sz="2600" b="1" dirty="0">
                <a:solidFill>
                  <a:srgbClr val="FF0000"/>
                </a:solidFill>
                <a:cs typeface="Calibri"/>
              </a:rPr>
              <a:t>     </a:t>
            </a:r>
            <a:r>
              <a:rPr lang="sl-SI" altLang="sl-SI" sz="2600" b="1" dirty="0">
                <a:solidFill>
                  <a:srgbClr val="FF0000"/>
                </a:solidFill>
                <a:highlight>
                  <a:srgbClr val="FFFF00"/>
                </a:highlight>
                <a:cs typeface="Calibri"/>
              </a:rPr>
              <a:t>umetnosti.</a:t>
            </a:r>
          </a:p>
          <a:p>
            <a:endParaRPr lang="sl-SI" altLang="sl-SI" sz="2800" b="1" dirty="0">
              <a:solidFill>
                <a:schemeClr val="bg1"/>
              </a:solidFill>
              <a:cs typeface="Calibri"/>
            </a:endParaRPr>
          </a:p>
        </p:txBody>
      </p:sp>
    </p:spTree>
    <p:extLst>
      <p:ext uri="{BB962C8B-B14F-4D97-AF65-F5344CB8AC3E}">
        <p14:creationId xmlns:p14="http://schemas.microsoft.com/office/powerpoint/2010/main" val="565461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57B6BCB19CB0848B890422675083A68" ma:contentTypeVersion="17" ma:contentTypeDescription="Ustvari nov dokument." ma:contentTypeScope="" ma:versionID="a7761004618ae75afdc206c07854af24">
  <xsd:schema xmlns:xsd="http://www.w3.org/2001/XMLSchema" xmlns:xs="http://www.w3.org/2001/XMLSchema" xmlns:p="http://schemas.microsoft.com/office/2006/metadata/properties" xmlns:ns2="e64afdc8-7f01-4145-8b30-9b707403cbfa" xmlns:ns3="feceff33-b8d1-4186-a959-407b012d9ac6" targetNamespace="http://schemas.microsoft.com/office/2006/metadata/properties" ma:root="true" ma:fieldsID="f50ae3a16896d7ca02dd57ec8611212f" ns2:_="" ns3:_="">
    <xsd:import namespace="e64afdc8-7f01-4145-8b30-9b707403cbfa"/>
    <xsd:import namespace="feceff33-b8d1-4186-a959-407b012d9a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afdc8-7f01-4145-8b30-9b707403c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Oznake slike" ma:readOnly="false" ma:fieldId="{5cf76f15-5ced-4ddc-b409-7134ff3c332f}" ma:taxonomyMulti="true" ma:sspId="5c8bb02c-5cba-4d16-ad1f-1a1c6515e1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ceff33-b8d1-4186-a959-407b012d9ac6" elementFormDefault="qualified">
    <xsd:import namespace="http://schemas.microsoft.com/office/2006/documentManagement/types"/>
    <xsd:import namespace="http://schemas.microsoft.com/office/infopath/2007/PartnerControls"/>
    <xsd:element name="SharedWithUsers" ma:index="10"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V skupni rabi s podrobnostmi" ma:internalName="SharedWithDetails" ma:readOnly="true">
      <xsd:simpleType>
        <xsd:restriction base="dms:Note">
          <xsd:maxLength value="255"/>
        </xsd:restriction>
      </xsd:simpleType>
    </xsd:element>
    <xsd:element name="TaxCatchAll" ma:index="23" nillable="true" ma:displayName="Taxonomy Catch All Column" ma:hidden="true" ma:list="{7183c909-72bf-4e97-a671-66d3cf77b523}" ma:internalName="TaxCatchAll" ma:showField="CatchAllData" ma:web="feceff33-b8d1-4186-a959-407b012d9a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4afdc8-7f01-4145-8b30-9b707403cbfa">
      <Terms xmlns="http://schemas.microsoft.com/office/infopath/2007/PartnerControls"/>
    </lcf76f155ced4ddcb4097134ff3c332f>
    <TaxCatchAll xmlns="feceff33-b8d1-4186-a959-407b012d9ac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7E6251-02A1-42AE-8AD5-480295F66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afdc8-7f01-4145-8b30-9b707403cbfa"/>
    <ds:schemaRef ds:uri="feceff33-b8d1-4186-a959-407b012d9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E3BDEC-427C-4235-A129-C0C3E0D2E334}">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e64afdc8-7f01-4145-8b30-9b707403cbfa"/>
    <ds:schemaRef ds:uri="http://schemas.microsoft.com/office/2006/metadata/properties"/>
    <ds:schemaRef ds:uri="http://schemas.openxmlformats.org/package/2006/metadata/core-properties"/>
    <ds:schemaRef ds:uri="feceff33-b8d1-4186-a959-407b012d9ac6"/>
    <ds:schemaRef ds:uri="http://www.w3.org/XML/1998/namespace"/>
  </ds:schemaRefs>
</ds:datastoreItem>
</file>

<file path=customXml/itemProps3.xml><?xml version="1.0" encoding="utf-8"?>
<ds:datastoreItem xmlns:ds="http://schemas.openxmlformats.org/officeDocument/2006/customXml" ds:itemID="{5D4A399D-5828-4376-B44D-636BDB3633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865</Words>
  <Application>Microsoft Office PowerPoint</Application>
  <PresentationFormat>Diaprojekcija na zaslonu (4:3)</PresentationFormat>
  <Paragraphs>289</Paragraphs>
  <Slides>46</Slides>
  <Notes>0</Notes>
  <HiddenSlides>0</HiddenSlides>
  <MMClips>1</MMClips>
  <ScaleCrop>false</ScaleCrop>
  <HeadingPairs>
    <vt:vector size="4" baseType="variant">
      <vt:variant>
        <vt:lpstr>Tema</vt:lpstr>
      </vt:variant>
      <vt:variant>
        <vt:i4>1</vt:i4>
      </vt:variant>
      <vt:variant>
        <vt:lpstr>Naslovi diapozitivov</vt:lpstr>
      </vt:variant>
      <vt:variant>
        <vt:i4>46</vt:i4>
      </vt:variant>
    </vt:vector>
  </HeadingPairs>
  <TitlesOfParts>
    <vt:vector size="47" baseType="lpstr">
      <vt:lpstr>Office Theme</vt:lpstr>
      <vt:lpstr>PREDSTAVITEV INTERESNIH DEJAVNOSTI NA OŠ TRZIN šolsko leto 2023/24  </vt:lpstr>
      <vt:lpstr>VABIMO VAS K VPISU KROŽKOV, </vt:lpstr>
      <vt:lpstr>VABIMO VAS K VPISU KROŽKOV, </vt:lpstr>
      <vt:lpstr>VABIMO VAS K VPISU KROŽKOV </vt:lpstr>
      <vt:lpstr>VABIMO VAS K VPISU KROŽKOV </vt:lpstr>
      <vt:lpstr>PowerPointova predstavitev</vt:lpstr>
      <vt:lpstr>   ANGLEŠKE PRALJICE IN ZGODBE – ENGLISH STORIES za učence 1. r  SREDA, 7.30-8.15  V UČILNICI 4. A   mentorica : Branka Kralj Čižmešija </vt:lpstr>
      <vt:lpstr>  CICI PEVSKI ZBOR  za učence 1. r  MENTORICI: ŠPELI ŠIVIC IN LARA KRAFOGEL    </vt:lpstr>
      <vt:lpstr>  "SLAVČEK MUZIKALČEK" glasbeno-ustvarjalni krožek za učence 1.–3. r  MENTORICA: BARBARA KARBA </vt:lpstr>
      <vt:lpstr>PowerPointova predstavitev</vt:lpstr>
      <vt:lpstr>  OTROŠKI PEVSKI ZBOR  za učence 2.–6. r  MENTORICI: ŠPELA ŠIVIC in LARA KRAFOGEL </vt:lpstr>
      <vt:lpstr> LIKOVNI KROŽEK za učence 1.– 9. r MENTORICA: mag. VESNA RAKEF  </vt:lpstr>
      <vt:lpstr>  KIPARSKI KROŽEK  za učence 2.–9. r MENTORICA: mag. VESNA RAKEF  </vt:lpstr>
      <vt:lpstr>  OTROŠKA FOLKLORNA SKUPINA za učence 1.–6. r mentorici: SAŠA DOLAR IN NINA ZUPAN  </vt:lpstr>
      <vt:lpstr>  COUNTRY PLES za učence 3. r mentorica: SARA TOMAŽIČ  </vt:lpstr>
      <vt:lpstr>  ISKRICE UMETNOSTI za učence 3.-5. r mentorici: GAJA PENCELJ in MOJCA PLEMENITI   </vt:lpstr>
      <vt:lpstr>  READING STORIES  za učence 3.–5. r MENTORICA: GORDANI SLAK </vt:lpstr>
      <vt:lpstr>  PROSTOVOLJSTVO  za učence 1.–3. r in 9. r MENTORICA: KATJA KADIVEC  </vt:lpstr>
      <vt:lpstr>  ŠPORTNE URICE  za učence 2.–3. r MENTORICA: KATJI KORDIŠ  </vt:lpstr>
      <vt:lpstr>  KOLESARSKI KROŽEK za učence 5. r MENTORICA: KATJI KORDIŠ  </vt:lpstr>
      <vt:lpstr>  ATLETIKA za učence 4.–5. r MENTORICA: SLAVKA KOZEL SREDA, 13.45-14.30  V VELIKI TELOVADNICI </vt:lpstr>
      <vt:lpstr>TIPKOPIS za učence 4.–6. r MENTORICA: MARJANI GALJOT TOREK, 13.45-14.30  V RAČUNALNIŠKI UČILNICI</vt:lpstr>
      <vt:lpstr> VESELA ŠOLA za učence 4.–9. r MENTORICA: IRENA CAPUDER       TOREK (B), 6. ŠOLSKA URA,12.50-13.35   V RAČUNALNIŠKI UČILNICI </vt:lpstr>
      <vt:lpstr> POZOR, FANTJE BEREJO! za učence 4. r MENTORICA: MELITA RUS       DAN, URA in PROSTOR: po dogovoru z učenci </vt:lpstr>
      <vt:lpstr>       RAČUNALNIŠKI KROŽEK  PYTHON1/Scratch za učence 5.-9. r MENTOR: BORUT JURČIČ ZLOBEC      ČETRTEK, 13.45-14.30,  V RAČUNALNIŠKI UČILNICI</vt:lpstr>
      <vt:lpstr>      ROBOTIKA za učence 5.–6. r MENTORICA: NEŽKA RUGELJ      OB TORKIH, 14.00-15.00  prostor: naknadno </vt:lpstr>
      <vt:lpstr> ŠAH za učence 1.-9. r MENTORICA: KAJA GROŠELJ       dan, ura in prostor - naknadno </vt:lpstr>
      <vt:lpstr> ŠOLSKI EKO VRT za učence 1.–5. r MENTOR: MIHAEL BOŽIČ in društvo ALTEREKO      SREDA, 15.00-16.00 (začetek po novem letu)  NA ŠOSKEM VRTU in V UČILNICI KEMIJE</vt:lpstr>
      <vt:lpstr>PowerPointova predstavitev</vt:lpstr>
      <vt:lpstr>  OTROŠKA FOLKLORNA SKUPINA za učence 6. r mentorici: SAŠA DOLAR IN NINA ZUPAN  </vt:lpstr>
      <vt:lpstr> LIKOVNI KROŽEK za učence 1.–9. r MENTORICA: mag. VESNA RAKEF  </vt:lpstr>
      <vt:lpstr>  KIPARSKI KROŽEK  za učence 2.–9. r MENTORICA: mag. VESNA RAKEF  </vt:lpstr>
      <vt:lpstr>  OTROŠKI PEVSKI ZBOR  za učence 6. r  MENTORICI:  ŠPELA ŠIVIC in LARA KRAFOGEL  </vt:lpstr>
      <vt:lpstr>TIPKOPIS za učence 4.–6. r  MENTORICA: MARJANA GALJOT,  TOREK, 7. ŠOLSKO URO (13.45-14.30),  V RAČUNALNIŠKI UČILNICI</vt:lpstr>
      <vt:lpstr> VESELA ŠOLA za učence 4.–9. r MENTORICA: IRENA CAPUDER       TOREK, 6. ŠOLSKA URA (12.50-13.35), V B TURNUSU V RAČUNALNIŠKI UČILNICI </vt:lpstr>
      <vt:lpstr>      ROBOTIKA za učence 5.–6. r MENTORICA: NEŽKA RUGELJ      OB TORKIH (A), 12.50-13.35 in13.45-14.30  V RAČUNALNIŠKI UČILNICI </vt:lpstr>
      <vt:lpstr>       RAČUNALNIŠKI KROŽEK  PYTHON1/Scratch za učence 5.-9. r MENTOR: BORUT JURČIČ ZLOBEC      ČETRTEK, 13.45-14.30,  V RAČUNALNIŠKI UČILNICI</vt:lpstr>
      <vt:lpstr>       RAČUNALNIŠKI KROŽEK  PYTHON2 za učence 7.-9. r MENTOR: BORUT JURČIČ ZLOBEC      ČETRTEK, 12.50-13.35,  V RAČUNALNIŠKI UČILNICI</vt:lpstr>
      <vt:lpstr>MODELARSKI  KROŽEK za učence 6. r MENTOR: ALEŠ ŠPORN OB SREDAH v B turnusu, PREDURA (7.30-8.15), V UČILNICI TIT  </vt:lpstr>
      <vt:lpstr> GEOGRAFSKI KROŽEK za učence 8.–9. r MENTOR:  ŽAN LUNAR DAN, URA in PROSTOR:  po dogovoru z učenci</vt:lpstr>
      <vt:lpstr>ZGODOVINSKI KROŽEK  za učence 8.–9. r MENTORICA: DRAGICA MARINKO DAN,URA in PROSTOR:  po dogovoru z učenci</vt:lpstr>
      <vt:lpstr>  PROSTOVOLJSTVO  za učence 9. r MENTORICA: KATJA KADIVEC  </vt:lpstr>
      <vt:lpstr>      DEBATNI KROŽEK za učence 6.–9. r MENTORICA: LARA KRAFOGEL      OB ČETRTKIH, 6. in 7. ura,  12.50-13.35 in 13.45-14.30 PROSTOR: TJA </vt:lpstr>
      <vt:lpstr>      NOVINARSKI KROŽEK za učence 6.–9. r MENTORICA: LANA DJURATOVIČ      OB TORKIH (B), 12.50-13.35 in 13.45-14.30  V UČILNICI SLJ-ZGO-GOS</vt:lpstr>
      <vt:lpstr> KUHNA PA TO za učence 9. r  MENTORICA: AJDA PREMRL OB PONEDELJKIH, 6. in 7. ŠOLSKO URO, 12.50-13.35 in 13.45-14.30   V B TEDNU, V UČILNICI GOSPODINJSTVA</vt:lpstr>
      <vt:lpstr> ŠAH za učence 1.-9. r MENTORICA: KAJA GROŠELJ       dan, ura in prostor - naknadno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
  <cp:lastModifiedBy/>
  <cp:revision>1689</cp:revision>
  <dcterms:created xsi:type="dcterms:W3CDTF">2017-08-01T15:40:51Z</dcterms:created>
  <dcterms:modified xsi:type="dcterms:W3CDTF">2023-09-07T06:41:57Z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0x010100357B6BCB19CB0848B890422675083A68</vt:lpwstr>
  </property>
  <property fmtid="{D5CDD505-2E9C-101B-9397-08002B2CF9AE}" pid="3" name="MediaServiceImageTags">
    <vt:lpwstr/>
  </property>
</Properties>
</file>